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  <p:sldMasterId id="2147483655" r:id="rId2"/>
  </p:sldMasterIdLst>
  <p:notesMasterIdLst>
    <p:notesMasterId r:id="rId44"/>
  </p:notesMasterIdLst>
  <p:sldIdLst>
    <p:sldId id="256" r:id="rId3"/>
    <p:sldId id="257" r:id="rId4"/>
    <p:sldId id="845" r:id="rId5"/>
    <p:sldId id="259" r:id="rId6"/>
    <p:sldId id="291" r:id="rId7"/>
    <p:sldId id="345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846" r:id="rId17"/>
    <p:sldId id="269" r:id="rId18"/>
    <p:sldId id="270" r:id="rId19"/>
    <p:sldId id="271" r:id="rId20"/>
    <p:sldId id="272" r:id="rId21"/>
    <p:sldId id="273" r:id="rId22"/>
    <p:sldId id="847" r:id="rId23"/>
    <p:sldId id="3462" r:id="rId24"/>
    <p:sldId id="274" r:id="rId25"/>
    <p:sldId id="275" r:id="rId26"/>
    <p:sldId id="848" r:id="rId27"/>
    <p:sldId id="276" r:id="rId28"/>
    <p:sldId id="277" r:id="rId29"/>
    <p:sldId id="278" r:id="rId30"/>
    <p:sldId id="279" r:id="rId31"/>
    <p:sldId id="280" r:id="rId32"/>
    <p:sldId id="3456" r:id="rId33"/>
    <p:sldId id="3461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</p:sldIdLst>
  <p:sldSz cx="9144000" cy="5143500" type="screen16x9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3">
          <p15:clr>
            <a:srgbClr val="A4A3A4"/>
          </p15:clr>
        </p15:guide>
        <p15:guide id="2" pos="295">
          <p15:clr>
            <a:srgbClr val="A4A3A4"/>
          </p15:clr>
        </p15:guide>
        <p15:guide id="3" pos="3787">
          <p15:clr>
            <a:srgbClr val="A4A3A4"/>
          </p15:clr>
        </p15:guide>
        <p15:guide id="4" orient="horz" pos="2754">
          <p15:clr>
            <a:srgbClr val="A4A3A4"/>
          </p15:clr>
        </p15:guide>
        <p15:guide id="5" pos="204">
          <p15:clr>
            <a:srgbClr val="A4A3A4"/>
          </p15:clr>
        </p15:guide>
        <p15:guide id="6" pos="521">
          <p15:clr>
            <a:srgbClr val="A4A3A4"/>
          </p15:clr>
        </p15:guide>
        <p15:guide id="7" pos="431">
          <p15:clr>
            <a:srgbClr val="A4A3A4"/>
          </p15:clr>
        </p15:guide>
        <p15:guide id="8" orient="horz" pos="486">
          <p15:clr>
            <a:srgbClr val="A4A3A4"/>
          </p15:clr>
        </p15:guide>
        <p15:guide id="9" orient="horz" pos="758">
          <p15:clr>
            <a:srgbClr val="A4A3A4"/>
          </p15:clr>
        </p15:guide>
        <p15:guide id="10" orient="horz" pos="804">
          <p15:clr>
            <a:srgbClr val="A4A3A4"/>
          </p15:clr>
        </p15:guide>
        <p15:guide id="11" orient="horz" pos="10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3YgdfVlpIaZgjm1sPZ9BP5Jut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/>
    <p:restoredTop sz="94733"/>
  </p:normalViewPr>
  <p:slideViewPr>
    <p:cSldViewPr snapToGrid="0">
      <p:cViewPr varScale="1">
        <p:scale>
          <a:sx n="143" d="100"/>
          <a:sy n="143" d="100"/>
        </p:scale>
        <p:origin x="416" y="184"/>
      </p:cViewPr>
      <p:guideLst>
        <p:guide orient="horz" pos="123"/>
        <p:guide pos="295"/>
        <p:guide pos="3787"/>
        <p:guide orient="horz" pos="2754"/>
        <p:guide pos="204"/>
        <p:guide pos="521"/>
        <p:guide pos="431"/>
        <p:guide orient="horz" pos="486"/>
        <p:guide orient="horz" pos="758"/>
        <p:guide orient="horz" pos="804"/>
        <p:guide orient="horz" pos="10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838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8373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20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" name="Google Shape;3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8039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307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" name="Google Shape;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6" descr="D:\2016_서울대\02_콘텐츠개발\02_기획\01_과정기획\02_교양강좌\PPT템플릿\2차 수정\[교양강좌,교수강의]PPT템플릿_타입B_수정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722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97116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7286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638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54881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42339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95721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571500"/>
            <a:ext cx="7924800" cy="8572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838201" y="1771651"/>
            <a:ext cx="7693025" cy="2793206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438401" y="4686301"/>
            <a:ext cx="2130425" cy="355997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791200" y="4686301"/>
            <a:ext cx="2897188" cy="355997"/>
          </a:xfrm>
        </p:spPr>
        <p:txBody>
          <a:bodyPr/>
          <a:lstStyle>
            <a:lvl1pPr>
              <a:defRPr>
                <a:latin typeface="Times New Roman" charset="0"/>
                <a:ea typeface="굴림" charset="0"/>
                <a:cs typeface="굴림" charset="0"/>
              </a:defRPr>
            </a:lvl1pPr>
          </a:lstStyle>
          <a:p>
            <a:endParaRPr lang="en-US" altLang="zh-TW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139" y="4681537"/>
            <a:ext cx="5873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344BF-ADB6-EA44-BB6E-0421E88CF1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396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7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  <a:defRPr sz="2800"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7"/>
          <p:cNvSpPr txBox="1">
            <a:spLocks noGrp="1"/>
          </p:cNvSpPr>
          <p:nvPr>
            <p:ph type="body" idx="1"/>
          </p:nvPr>
        </p:nvSpPr>
        <p:spPr>
          <a:xfrm>
            <a:off x="467544" y="843558"/>
            <a:ext cx="842493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19100" marR="0" lvl="0" indent="-34290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  <a:defRPr sz="2400" b="1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/>
              </a:defRPr>
            </a:lvl1pPr>
            <a:lvl2pPr marL="914400" marR="0" lvl="1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en-US" dirty="0"/>
          </a:p>
        </p:txBody>
      </p:sp>
      <p:sp>
        <p:nvSpPr>
          <p:cNvPr id="16" name="Google Shape;16;p37"/>
          <p:cNvSpPr txBox="1"/>
          <p:nvPr/>
        </p:nvSpPr>
        <p:spPr>
          <a:xfrm>
            <a:off x="8028384" y="4731990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40</a:t>
            </a:r>
            <a:endParaRPr sz="1200" b="0" i="0" u="none" strike="noStrike" cap="none" dirty="0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9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  <a:def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9"/>
          <p:cNvSpPr txBox="1"/>
          <p:nvPr/>
        </p:nvSpPr>
        <p:spPr>
          <a:xfrm>
            <a:off x="335760" y="4835723"/>
            <a:ext cx="64807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Stuart Russell &amp; Peter Norvig (2021), Artificial Intelligence: A Modern Approach (4th Edition)</a:t>
            </a:r>
            <a:endParaRPr sz="1100" b="0" i="0" u="none" strike="noStrike" cap="none">
              <a:solidFill>
                <a:srgbClr val="5511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B2E-B7C7-49F7-A595-3F540163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+mn-lt"/>
                <a:ea typeface="나눔바른고딕" panose="020B060302010102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F1339-114B-48E9-80FD-0BC2730F8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760" y="771550"/>
            <a:ext cx="8640960" cy="4105275"/>
          </a:xfrm>
          <a:prstGeom prst="rect">
            <a:avLst/>
          </a:prstGeom>
        </p:spPr>
        <p:txBody>
          <a:bodyPr/>
          <a:lstStyle>
            <a:lvl1pPr marL="457200" indent="-4572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2400" b="1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1pPr>
            <a:lvl2pPr marL="742950" indent="-28575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20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2pPr>
            <a:lvl3pPr marL="11430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8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3pPr>
            <a:lvl4pPr marL="16002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4pPr>
            <a:lvl5pPr marL="2057400" indent="-228600" eaLnBrk="0" latinLnBrk="0">
              <a:lnSpc>
                <a:spcPct val="125000"/>
              </a:lnSpc>
              <a:buFont typeface="Arial" panose="020B0604020202020204" pitchFamily="34" charset="0"/>
              <a:buChar char="•"/>
              <a:defRPr sz="1600" spc="0" baseline="0">
                <a:latin typeface="+mn-lt"/>
                <a:ea typeface="나눔바른고딕" panose="020B0603020101020101" pitchFamily="34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5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15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387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5617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5499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840003"/>
            <a:ext cx="2133600" cy="201104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 sz="135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6170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28627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5"/>
          <p:cNvPicPr preferRelativeResize="0"/>
          <p:nvPr/>
        </p:nvPicPr>
        <p:blipFill rotWithShape="1">
          <a:blip r:embed="rId7">
            <a:alphaModFix/>
          </a:blip>
          <a:srcRect b="87799"/>
          <a:stretch/>
        </p:blipFill>
        <p:spPr>
          <a:xfrm>
            <a:off x="0" y="0"/>
            <a:ext cx="9144000" cy="6275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9512" y="141480"/>
            <a:ext cx="8784976" cy="594000"/>
          </a:xfrm>
          <a:prstGeom prst="rect">
            <a:avLst/>
          </a:prstGeom>
          <a:solidFill>
            <a:srgbClr val="FDCD0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9512" y="897564"/>
            <a:ext cx="8784976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79512" y="4894009"/>
            <a:ext cx="4176464" cy="201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pPr latinLnBrk="1"/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2016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세계 뇌 주간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뇌 연구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</a:rPr>
              <a:t>궁금해요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804248" y="4894009"/>
            <a:ext cx="2133600" cy="201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latinLnBrk="1"/>
            <a:fld id="{F73A5587-FE97-4417-BE1F-4F567176727C}" type="slidenum">
              <a:rPr lang="ko-KR" altLang="en-US" smtClean="0">
                <a:solidFill>
                  <a:prstClr val="black"/>
                </a:solidFill>
                <a:latin typeface="맑은 고딕"/>
                <a:ea typeface="맑은 고딕"/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522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hdr="0" ftr="0" dt="0"/>
  <p:txStyles>
    <p:titleStyle>
      <a:lvl1pPr algn="ctr" defTabSz="685800" rtl="0" eaLnBrk="1" latinLnBrk="1" hangingPunct="1">
        <a:spcBef>
          <a:spcPct val="0"/>
        </a:spcBef>
        <a:buNone/>
        <a:defRPr sz="27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Wingdings" pitchFamily="2" charset="2"/>
        <a:buChar char="l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Wingdings" pitchFamily="2" charset="2"/>
        <a:buChar char="§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 txBox="1"/>
          <p:nvPr/>
        </p:nvSpPr>
        <p:spPr>
          <a:xfrm>
            <a:off x="467544" y="771550"/>
            <a:ext cx="6258070" cy="63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467544" y="1535795"/>
            <a:ext cx="6552728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8차시 : Knowledge Representation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1907704" y="2153932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컴퓨터공학부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교수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장병탁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Zhang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9DDBC5-B312-4A44-85BF-354F0AF0C8EB}"/>
              </a:ext>
            </a:extLst>
          </p:cNvPr>
          <p:cNvSpPr/>
          <p:nvPr/>
        </p:nvSpPr>
        <p:spPr>
          <a:xfrm>
            <a:off x="2843808" y="77949"/>
            <a:ext cx="5040560" cy="141368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800" b="1" dirty="0">
                <a:latin typeface="+mj-lt"/>
              </a:rPr>
              <a:t>22</a:t>
            </a:r>
            <a:r>
              <a:rPr kumimoji="1" lang="ko-KR" altLang="en-US" sz="2800" b="1" dirty="0">
                <a:latin typeface="+mj-lt"/>
              </a:rPr>
              <a:t>년 삼성 </a:t>
            </a:r>
            <a:r>
              <a:rPr kumimoji="1" lang="en-US" altLang="ko-KR" sz="2800" b="1" dirty="0">
                <a:latin typeface="+mj-lt"/>
              </a:rPr>
              <a:t>AI </a:t>
            </a:r>
            <a:r>
              <a:rPr kumimoji="1" lang="ko-KR" altLang="en-US" sz="2800" b="1" dirty="0" err="1">
                <a:latin typeface="+mj-lt"/>
              </a:rPr>
              <a:t>전문가과정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en-US" altLang="ko-KR" sz="2800" b="1" dirty="0">
                <a:latin typeface="+mj-lt"/>
              </a:rPr>
              <a:t>6</a:t>
            </a:r>
            <a:r>
              <a:rPr kumimoji="1" lang="ko-KR" altLang="en-US" sz="2800" b="1" dirty="0">
                <a:latin typeface="+mj-lt"/>
              </a:rPr>
              <a:t>월 </a:t>
            </a:r>
            <a:r>
              <a:rPr kumimoji="1" lang="en-US" altLang="ko-KR" sz="2800" b="1" dirty="0">
                <a:latin typeface="+mj-lt"/>
              </a:rPr>
              <a:t>8</a:t>
            </a:r>
            <a:r>
              <a:rPr kumimoji="1" lang="ko-KR" altLang="en-US" sz="2800" b="1" dirty="0">
                <a:latin typeface="+mj-lt"/>
              </a:rPr>
              <a:t>일 수요일 </a:t>
            </a:r>
            <a:r>
              <a:rPr kumimoji="1" lang="en-US" altLang="ko-KR" sz="2800" b="1" dirty="0">
                <a:latin typeface="+mj-lt"/>
              </a:rPr>
              <a:t>1</a:t>
            </a:r>
            <a:r>
              <a:rPr kumimoji="1" lang="ko-KR" altLang="en-US" sz="2800" b="1" dirty="0">
                <a:latin typeface="+mj-lt"/>
              </a:rPr>
              <a:t>교시</a:t>
            </a:r>
            <a:endParaRPr kumimoji="1" lang="en-US" altLang="ko-KR" sz="2800" b="1" dirty="0">
              <a:latin typeface="+mj-lt"/>
            </a:endParaRPr>
          </a:p>
          <a:p>
            <a:pPr algn="ctr"/>
            <a:r>
              <a:rPr kumimoji="1" lang="ko-KR" altLang="en-US" sz="2800" b="1" dirty="0" err="1">
                <a:latin typeface="+mj-lt"/>
              </a:rPr>
              <a:t>장병탁</a:t>
            </a:r>
            <a:endParaRPr kumimoji="1" lang="ko-KR" altLang="en-US" sz="2800" b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8.1 Ontological Engineering (2/3)</a:t>
            </a:r>
            <a:endParaRPr/>
          </a:p>
        </p:txBody>
      </p:sp>
      <p:sp>
        <p:nvSpPr>
          <p:cNvPr id="91" name="Google Shape;91;p9"/>
          <p:cNvSpPr txBox="1"/>
          <p:nvPr/>
        </p:nvSpPr>
        <p:spPr>
          <a:xfrm>
            <a:off x="1091844" y="4854547"/>
            <a:ext cx="65527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6768003" y="1956250"/>
            <a:ext cx="20367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432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concepts</a:t>
            </a:r>
            <a:endParaRPr sz="1800" b="1" i="0" u="none" strike="noStrike" cap="none" dirty="0">
              <a:solidFill>
                <a:srgbClr val="0432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6772724" y="3680742"/>
            <a:ext cx="20367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 concepts</a:t>
            </a:r>
            <a:endParaRPr sz="1800" b="1" i="0" u="none" strike="noStrike" cap="non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7595718" y="2640309"/>
            <a:ext cx="381275" cy="72566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1"/>
          </p:nvPr>
        </p:nvSpPr>
        <p:spPr>
          <a:xfrm>
            <a:off x="119107" y="771517"/>
            <a:ext cx="90249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Upper ontology</a:t>
            </a:r>
            <a:endParaRPr sz="2000" dirty="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General framework of concepts 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EE9273-B91E-AD45-834A-067166FD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8" y="1663534"/>
            <a:ext cx="6627666" cy="30501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8.1 Ontological Engineering (3/3)</a:t>
            </a: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1"/>
          </p:nvPr>
        </p:nvSpPr>
        <p:spPr>
          <a:xfrm>
            <a:off x="200706" y="771525"/>
            <a:ext cx="86646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Special-purpose ontology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Designed to represent a specific domain of knowledge</a:t>
            </a:r>
            <a:endParaRPr dirty="0"/>
          </a:p>
          <a:p>
            <a:pPr marL="1200150" lvl="2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/>
              <a:t>Open Biomedical Ontology</a:t>
            </a:r>
            <a:endParaRPr sz="1600" dirty="0"/>
          </a:p>
          <a:p>
            <a:pPr marL="0" lvl="0" indent="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/>
              <a:t>General-purpose ontology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Should be applicable in any special-purpose domain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Different areas of knowledge must be unified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Example:</a:t>
            </a:r>
            <a:endParaRPr dirty="0"/>
          </a:p>
          <a:p>
            <a:pPr marL="1200150" lvl="2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CYC: </a:t>
            </a:r>
            <a:r>
              <a:rPr lang="en-US" sz="1600" dirty="0"/>
              <a:t>created by a team of trained </a:t>
            </a:r>
            <a:r>
              <a:rPr lang="en-US" sz="1600" dirty="0" err="1"/>
              <a:t>ontologists</a:t>
            </a:r>
            <a:endParaRPr sz="1600" dirty="0"/>
          </a:p>
          <a:p>
            <a:pPr marL="1200150" lvl="2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DB</a:t>
            </a:r>
            <a:r>
              <a:rPr lang="en-US" sz="1200" dirty="0">
                <a:solidFill>
                  <a:srgbClr val="C00000"/>
                </a:solidFill>
              </a:rPr>
              <a:t>PEDIA</a:t>
            </a:r>
            <a:r>
              <a:rPr lang="en-US" sz="1600" dirty="0">
                <a:solidFill>
                  <a:srgbClr val="C00000"/>
                </a:solidFill>
              </a:rPr>
              <a:t>: </a:t>
            </a:r>
            <a:r>
              <a:rPr lang="en-US" sz="1600" dirty="0"/>
              <a:t>created by importing categories, attributes, and values from an existing database</a:t>
            </a:r>
            <a:endParaRPr dirty="0"/>
          </a:p>
          <a:p>
            <a:pPr marL="1200150" lvl="2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Google Knowledge Graph: </a:t>
            </a:r>
            <a:r>
              <a:rPr lang="en-US" sz="1600" dirty="0"/>
              <a:t>uses </a:t>
            </a:r>
            <a:r>
              <a:rPr lang="en-US" sz="1600" dirty="0" err="1"/>
              <a:t>semistructured</a:t>
            </a:r>
            <a:r>
              <a:rPr lang="en-US" sz="1600" dirty="0"/>
              <a:t> content from Wikipedia, combining it with other content gathered from across the web under human curation. It contains over 70 billion facts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1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539552" y="2067694"/>
            <a:ext cx="568200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8.2 Categories and Objects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8.2 Categories and Objects (1/</a:t>
            </a:r>
            <a:r>
              <a:rPr lang="en-US" altLang="ko-KR" dirty="0"/>
              <a:t>5</a:t>
            </a:r>
            <a:r>
              <a:rPr lang="en-US" dirty="0"/>
              <a:t>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Google Shape;114;p1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11015" y="745141"/>
                <a:ext cx="4860222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Objects and categories</a:t>
                </a:r>
                <a:endParaRPr sz="1800" dirty="0"/>
              </a:p>
              <a:p>
                <a:pPr marL="800100" lvl="1" indent="-34925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SzPts val="1900"/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Much reasoning takes place at the level of categories rather than individual objects</a:t>
                </a:r>
                <a:endParaRPr sz="1600" dirty="0"/>
              </a:p>
              <a:p>
                <a:pPr marL="806450" lvl="1" indent="-3429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Representing categories in first-order logic (FOL) </a:t>
                </a:r>
                <a:endParaRPr sz="1400" dirty="0"/>
              </a:p>
              <a:p>
                <a:pPr marL="1263650" lvl="2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Predicate</a:t>
                </a:r>
                <a:endParaRPr sz="1400" dirty="0"/>
              </a:p>
              <a:p>
                <a:pPr marL="1371600" lvl="0" indent="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400" b="0" dirty="0"/>
                  <a:t>e.g.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𝐵𝑎𝑠𝑘𝑒𝑡𝑏𝑎𝑙𝑙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400" b="0" dirty="0"/>
              </a:p>
              <a:p>
                <a:pPr marL="1263650" lvl="2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Reified object</a:t>
                </a:r>
                <a:endParaRPr sz="1400" dirty="0"/>
              </a:p>
              <a:p>
                <a:pPr marL="1371600" lvl="0" indent="0" algn="l" rtl="0">
                  <a:lnSpc>
                    <a:spcPct val="125000"/>
                  </a:lnSpc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sz="1400" b="0" dirty="0"/>
                  <a:t>e.g.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𝐵𝑎𝑠𝑘𝑒𝑡𝑏𝑎𝑙𝑙𝑠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𝑀𝑒𝑚𝑏𝑒𝑟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𝐵𝑎𝑠𝑘𝑒𝑡𝑏𝑎𝑙𝑙𝑠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400" b="0" dirty="0"/>
              </a:p>
              <a:p>
                <a:pPr marL="806450" lvl="1" indent="-3429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806450" lvl="1" indent="-3429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Categories organize knowledge through </a:t>
                </a:r>
                <a:r>
                  <a:rPr lang="en-US" sz="1400" dirty="0">
                    <a:solidFill>
                      <a:srgbClr val="0000FF"/>
                    </a:solidFill>
                  </a:rPr>
                  <a:t>inheritance</a:t>
                </a:r>
                <a:endParaRPr sz="1400" dirty="0"/>
              </a:p>
              <a:p>
                <a:pPr marL="806450" lvl="1" indent="-3429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The Class/Subclass relationships among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𝐹𝑜𝑜𝑑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𝐹𝑟𝑢𝑖𝑡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𝐴𝑝𝑝𝑙𝑒𝑠</m:t>
                    </m:r>
                  </m:oMath>
                </a14:m>
                <a:r>
                  <a:rPr lang="en-US" sz="1400" dirty="0"/>
                  <a:t> is a </a:t>
                </a:r>
                <a:r>
                  <a:rPr lang="en-US" sz="1400" dirty="0">
                    <a:solidFill>
                      <a:srgbClr val="0000FF"/>
                    </a:solidFill>
                  </a:rPr>
                  <a:t>taxonomy</a:t>
                </a:r>
                <a:endParaRPr sz="1400" dirty="0"/>
              </a:p>
            </p:txBody>
          </p:sp>
        </mc:Choice>
        <mc:Fallback xmlns="">
          <p:sp>
            <p:nvSpPr>
              <p:cNvPr id="114" name="Google Shape;114;p1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1015" y="745141"/>
                <a:ext cx="4860222" cy="4105200"/>
              </a:xfrm>
              <a:prstGeom prst="rect">
                <a:avLst/>
              </a:prstGeom>
              <a:blipFill>
                <a:blip r:embed="rId3"/>
                <a:stretch>
                  <a:fillRect l="-10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4;p12"/>
              <p:cNvSpPr txBox="1">
                <a:spLocks/>
              </p:cNvSpPr>
              <p:nvPr/>
            </p:nvSpPr>
            <p:spPr>
              <a:xfrm>
                <a:off x="4545333" y="771517"/>
                <a:ext cx="4645050" cy="41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19100" marR="0" lvl="0" indent="-34290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Wingdings" panose="05000000000000000000" pitchFamily="2" charset="2"/>
                  <a:buChar char="Ø"/>
                  <a:defRPr sz="2400" b="1" i="0" u="none" strike="noStrike" cap="none">
                    <a:solidFill>
                      <a:schemeClr val="dk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Times New Roman"/>
                  </a:defRPr>
                </a:lvl1pPr>
                <a:lvl2pPr marL="914400" marR="0" lvl="1" indent="-3556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2pPr>
                <a:lvl3pPr marL="1371600" marR="0" lvl="2" indent="-342900" algn="l" rtl="0">
                  <a:lnSpc>
                    <a:spcPct val="125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3pPr>
                <a:lvl4pPr marL="1828800" marR="0" lvl="3" indent="-33020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Char char="⮚"/>
                  <a:defRPr sz="1600" b="0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4pPr>
                <a:lvl5pPr marL="2286000" marR="0" lvl="4" indent="-33020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en-US" sz="1800" dirty="0"/>
                  <a:t>Example facts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using first-order logic (FOL)</a:t>
                </a:r>
                <a:endParaRPr lang="en-US" sz="1800" dirty="0"/>
              </a:p>
              <a:p>
                <a:pPr marL="806450" lvl="1" indent="-342900">
                  <a:lnSpc>
                    <a:spcPct val="100000"/>
                  </a:lnSpc>
                  <a:buSzPts val="1900"/>
                  <a:buFont typeface="Wingdings" panose="05000000000000000000" pitchFamily="2" charset="2"/>
                  <a:buChar char="§"/>
                </a:pPr>
                <a:r>
                  <a:rPr lang="en-US" altLang="ko-KR" sz="1400" dirty="0"/>
                  <a:t>An object is a member of a category</a:t>
                </a:r>
                <a:endParaRPr lang="en-US" sz="1400" dirty="0"/>
              </a:p>
              <a:p>
                <a:pPr marL="920750" lvl="2" indent="0">
                  <a:spcBef>
                    <a:spcPts val="400"/>
                  </a:spcBef>
                  <a:buSzPts val="1900"/>
                  <a:buNone/>
                </a:pPr>
                <a:r>
                  <a:rPr lang="en-US" altLang="ko-KR" sz="1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𝐵𝑎𝑠𝑘𝑒𝑡𝑏𝑎𝑙𝑙𝑠</m:t>
                    </m:r>
                  </m:oMath>
                </a14:m>
                <a:endParaRPr lang="en-US" sz="1400" dirty="0"/>
              </a:p>
              <a:p>
                <a:pPr marL="806450" lvl="1" indent="-342900">
                  <a:lnSpc>
                    <a:spcPct val="100000"/>
                  </a:lnSpc>
                  <a:buSzPts val="1900"/>
                  <a:buFont typeface="Wingdings" panose="05000000000000000000" pitchFamily="2" charset="2"/>
                  <a:buChar char="§"/>
                </a:pPr>
                <a:r>
                  <a:rPr lang="en-US" altLang="ko-KR" sz="1400" dirty="0"/>
                  <a:t>A category is a subclass of another category</a:t>
                </a:r>
              </a:p>
              <a:p>
                <a:pPr marL="920750" lvl="2" indent="0">
                  <a:lnSpc>
                    <a:spcPct val="100000"/>
                  </a:lnSpc>
                  <a:buSzPts val="1900"/>
                  <a:buNone/>
                </a:pPr>
                <a:r>
                  <a:rPr lang="en-US" altLang="ko-KR" sz="14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𝑒𝑡𝑏𝑎𝑙𝑙𝑠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𝐵𝑎𝑙𝑙𝑠</m:t>
                    </m:r>
                  </m:oMath>
                </a14:m>
                <a:endParaRPr lang="en-US" sz="1400" dirty="0"/>
              </a:p>
              <a:p>
                <a:pPr marL="806450" lvl="1" indent="-342900">
                  <a:buSzPts val="1900"/>
                  <a:buFont typeface="Wingdings" panose="05000000000000000000" pitchFamily="2" charset="2"/>
                  <a:buChar char="§"/>
                </a:pPr>
                <a:r>
                  <a:rPr lang="en-US" altLang="ko-KR" sz="1400" dirty="0"/>
                  <a:t>All members of a category have some properties</a:t>
                </a:r>
              </a:p>
              <a:p>
                <a:pPr marL="920750" lvl="2" indent="0">
                  <a:buSzPts val="1900"/>
                  <a:buNone/>
                </a:pPr>
                <a:r>
                  <a:rPr lang="en-US" altLang="ko-KR" sz="1400" b="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𝐵𝑎𝑠𝑘𝑒𝑡𝑏𝑎𝑙𝑙𝑠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)⟹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𝑆𝑝h𝑒𝑟𝑖𝑐𝑎𝑙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/>
              </a:p>
              <a:p>
                <a:pPr marL="806450" lvl="1" indent="-342900">
                  <a:buSzPts val="1900"/>
                  <a:buFont typeface="Wingdings" panose="05000000000000000000" pitchFamily="2" charset="2"/>
                  <a:buChar char="§"/>
                </a:pPr>
                <a:r>
                  <a:rPr lang="en-US" altLang="ko-KR" sz="1400" dirty="0"/>
                  <a:t>Members of a category can be recognized by some properties</a:t>
                </a:r>
              </a:p>
              <a:p>
                <a:pPr marL="920750" lvl="2" indent="0">
                  <a:buSzPts val="1900"/>
                  <a:buNone/>
                </a:pPr>
                <a:r>
                  <a:rPr lang="en-US" altLang="ko-KR" sz="1400" b="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𝑂𝑟𝑎𝑛𝑔𝑒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𝑅𝑜𝑢𝑛𝑑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𝐷𝑖𝑎𝑚𝑒𝑡𝑒𝑟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altLang="ko-KR" sz="1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ko-KR" sz="1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9.5"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𝐵𝑎𝑙𝑙𝑠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𝐵𝑎𝑠𝑘𝑒𝑡𝑏𝑎𝑙𝑙𝑠</m:t>
                    </m:r>
                  </m:oMath>
                </a14:m>
                <a:endParaRPr lang="en-US" altLang="ko-KR" sz="1400" dirty="0"/>
              </a:p>
              <a:p>
                <a:pPr marL="806450" lvl="1" indent="-342900">
                  <a:buSzPts val="1900"/>
                  <a:buFont typeface="Wingdings" panose="05000000000000000000" pitchFamily="2" charset="2"/>
                  <a:buChar char="§"/>
                </a:pPr>
                <a:r>
                  <a:rPr lang="en-US" altLang="ko-KR" sz="1400" dirty="0"/>
                  <a:t>A category as a whole has some properties</a:t>
                </a:r>
              </a:p>
              <a:p>
                <a:pPr marL="920750" lvl="2" indent="0">
                  <a:buSzPts val="1900"/>
                  <a:buNone/>
                </a:pPr>
                <a:r>
                  <a:rPr lang="en-US" altLang="ko-KR" sz="1400" b="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𝐷𝑜𝑔𝑠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𝐷𝑜𝑚𝑒𝑠𝑡𝑖𝑐𝑎𝑡𝑒𝑑𝑆𝑝𝑒𝑐𝑖𝑒𝑠</m:t>
                    </m:r>
                  </m:oMath>
                </a14:m>
                <a:endParaRPr lang="en-US" altLang="ko-KR" sz="1400" dirty="0"/>
              </a:p>
              <a:p>
                <a:pPr marL="806450" lvl="1" indent="-342900">
                  <a:buSzPts val="1900"/>
                  <a:buFont typeface="Wingdings" panose="05000000000000000000" pitchFamily="2" charset="2"/>
                  <a:buChar char="Ø"/>
                </a:pPr>
                <a:endParaRPr lang="en-US" sz="1400" dirty="0"/>
              </a:p>
            </p:txBody>
          </p:sp>
        </mc:Choice>
        <mc:Fallback xmlns="">
          <p:sp>
            <p:nvSpPr>
              <p:cNvPr id="4" name="Google Shape;114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333" y="771517"/>
                <a:ext cx="4645050" cy="4105200"/>
              </a:xfrm>
              <a:prstGeom prst="rect">
                <a:avLst/>
              </a:prstGeom>
              <a:blipFill>
                <a:blip r:embed="rId4"/>
                <a:stretch>
                  <a:fillRect l="-1366" r="-5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8.2 Categories and Objects (2/</a:t>
            </a:r>
            <a:r>
              <a:rPr lang="en-US" altLang="ko-KR" dirty="0"/>
              <a:t>5</a:t>
            </a:r>
            <a:r>
              <a:rPr lang="en-US" dirty="0"/>
              <a:t>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Google Shape;120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8638" y="748372"/>
                <a:ext cx="8416081" cy="39818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Relations between categories </a:t>
                </a:r>
                <a:endParaRPr lang="en-US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solidFill>
                      <a:srgbClr val="0432FF"/>
                    </a:solidFill>
                  </a:rPr>
                  <a:t>Disjoint:</a:t>
                </a:r>
                <a:r>
                  <a:rPr lang="en-US" sz="1600" dirty="0">
                    <a:solidFill>
                      <a:srgbClr val="0432FF"/>
                    </a:solidFill>
                  </a:rPr>
                  <a:t> </a:t>
                </a:r>
                <a:r>
                  <a:rPr lang="en-US" sz="1600" dirty="0"/>
                  <a:t>The categories have no members in common</a:t>
                </a:r>
                <a:endParaRPr lang="en-US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solidFill>
                      <a:srgbClr val="0432FF"/>
                    </a:solidFill>
                  </a:rPr>
                  <a:t>Exhaustive Decomposition: </a:t>
                </a:r>
                <a:r>
                  <a:rPr lang="en-US" sz="1600" dirty="0"/>
                  <a:t>Any individual must be in one of the subcategories</a:t>
                </a:r>
                <a:endParaRPr lang="en-US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solidFill>
                      <a:srgbClr val="0432FF"/>
                    </a:solidFill>
                  </a:rPr>
                  <a:t>Partition:</a:t>
                </a:r>
                <a:r>
                  <a:rPr lang="en-US" sz="1600" dirty="0">
                    <a:solidFill>
                      <a:srgbClr val="0432FF"/>
                    </a:solidFill>
                  </a:rPr>
                  <a:t> </a:t>
                </a:r>
                <a:r>
                  <a:rPr lang="en-US" sz="1600" dirty="0"/>
                  <a:t>Exhaustive decomposition of disjoint sets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 xmlns:m="http://schemas.openxmlformats.org/officeDocument/2006/math"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𝐷𝑖𝑠𝑗𝑜𝑖𝑛𝑡</m:t>
                    </m:r>
                    <m:d>
                      <m:dPr>
                        <m:ctrlP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ore-KR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ore-KR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𝐴𝑛𝑖𝑚𝑎𝑙𝑠</m:t>
                            </m:r>
                            <m:r>
                              <a:rPr lang="en-US" altLang="ko-Kore-KR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ore-KR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𝑉𝑒𝑔𝑒𝑡𝑎𝑏𝑙𝑒𝑠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ore-KR" sz="1400" b="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 xmlns:m="http://schemas.openxmlformats.org/officeDocument/2006/math">
                    <m:r>
                      <a:rPr lang="en" altLang="ko-Kore-KR" sz="1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𝐸𝑥h𝑎𝑢𝑠𝑡𝑖𝑣𝑒𝐷𝑒𝑐𝑜𝑚𝑝𝑜𝑠𝑖𝑡𝑖𝑜𝑛</m:t>
                    </m:r>
                    <m:r>
                      <a:rPr lang="en" altLang="ko-Kore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({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𝐴𝑚𝑒𝑟𝑖𝑐𝑎𝑛𝑠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𝐶𝑎𝑛𝑎𝑑𝑖𝑎𝑛𝑠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𝑀𝑒𝑥𝑖𝑐𝑎𝑛𝑠</m:t>
                    </m:r>
                    <m:r>
                      <a:rPr lang="en" altLang="ko-Kore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}, 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𝑁𝑜𝑟𝑡h𝐴𝑚𝑒𝑟𝑖𝑐𝑎𝑛𝑠</m:t>
                    </m:r>
                    <m:r>
                      <a:rPr lang="en" altLang="ko-Kore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ore-KR" sz="1400" b="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 xmlns:m="http://schemas.openxmlformats.org/officeDocument/2006/math">
                    <m:r>
                      <a:rPr lang="en" altLang="ko-Kore-KR" sz="1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𝑃𝑎𝑟𝑡𝑖𝑡𝑖𝑜𝑛</m:t>
                    </m:r>
                    <m:r>
                      <a:rPr lang="en" altLang="ko-Kore-KR" sz="1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({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𝐴𝑛𝑖𝑚𝑎𝑙𝑠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𝑃𝑙𝑎𝑛𝑡𝑠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𝐹𝑢𝑛𝑔𝑖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𝑃𝑟𝑜𝑡𝑖𝑠𝑡𝑎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𝑀𝑜𝑛𝑒𝑟𝑎</m:t>
                    </m:r>
                    <m:r>
                      <a:rPr lang="en" altLang="ko-Kore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}, </m:t>
                    </m:r>
                    <m:r>
                      <a:rPr lang="en" altLang="ko-Kore-KR" sz="1400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𝐿𝑖𝑣𝑖𝑛𝑔𝑇h𝑖𝑛𝑔𝑠</m:t>
                    </m:r>
                    <m:r>
                      <a:rPr lang="en" altLang="ko-Kore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ore-KR" sz="1400" b="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742950" lvl="1" indent="-285750">
                  <a:lnSpc>
                    <a:spcPct val="100000"/>
                  </a:lnSpc>
                  <a:spcBef>
                    <a:spcPts val="320"/>
                  </a:spcBef>
                  <a:buSzPts val="1600"/>
                  <a:buFont typeface="Wingdings" pitchFamily="2" charset="2"/>
                  <a:buChar char="§"/>
                </a:pPr>
                <a:r>
                  <a:rPr lang="en" altLang="ko-Kore-KR" sz="1400" dirty="0"/>
                  <a:t>(</a:t>
                </a:r>
                <a:r>
                  <a:rPr lang="en" altLang="ko-Kore-KR" sz="1400" dirty="0">
                    <a:solidFill>
                      <a:srgbClr val="C00000"/>
                    </a:solidFill>
                  </a:rPr>
                  <a:t>Note</a:t>
                </a:r>
                <a:r>
                  <a:rPr lang="en" altLang="ko-Kore-KR" sz="1400" dirty="0"/>
                  <a:t> that the </a:t>
                </a:r>
                <a14:m>
                  <m:oMath xmlns:m="http://schemas.openxmlformats.org/officeDocument/2006/math">
                    <m:r>
                      <a:rPr lang="en" altLang="ko-Kore-KR" sz="1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𝐸𝑥h𝑎𝑢𝑠𝑡𝑖𝑣𝑒𝐷𝑒𝑐𝑜𝑚𝑝𝑜𝑠𝑖𝑡𝑖𝑜𝑛</m:t>
                    </m:r>
                  </m:oMath>
                </a14:m>
                <a:r>
                  <a:rPr lang="en" altLang="ko-Kore-KR" sz="1400" dirty="0"/>
                  <a:t> of </a:t>
                </a:r>
                <a14:m>
                  <m:oMath xmlns:m="http://schemas.openxmlformats.org/officeDocument/2006/math">
                    <m:r>
                      <a:rPr lang="en" altLang="ko-Kore-KR" sz="1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𝑁𝑜𝑟𝑡h𝐴𝑚𝑒𝑟𝑖𝑐𝑎𝑛𝑠</m:t>
                    </m:r>
                  </m:oMath>
                </a14:m>
                <a:r>
                  <a:rPr lang="en" altLang="ko-Kore-KR" sz="1400" dirty="0"/>
                  <a:t> is not a </a:t>
                </a:r>
                <a14:m>
                  <m:oMath xmlns:m="http://schemas.openxmlformats.org/officeDocument/2006/math">
                    <m:r>
                      <a:rPr lang="en" altLang="ko-Kore-KR" sz="1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𝑃𝑎𝑟𝑡𝑖𝑡𝑖𝑜𝑛</m:t>
                    </m:r>
                  </m:oMath>
                </a14:m>
                <a:r>
                  <a:rPr lang="en" altLang="ko-Kore-KR" sz="1400" dirty="0"/>
                  <a:t>, because some people have dual citizenship.) The three </a:t>
                </a:r>
                <a:r>
                  <a:rPr lang="en" altLang="ko-Kore-KR" sz="1400" dirty="0">
                    <a:solidFill>
                      <a:srgbClr val="0000FF"/>
                    </a:solidFill>
                  </a:rPr>
                  <a:t>predicates</a:t>
                </a:r>
                <a:r>
                  <a:rPr lang="en" altLang="ko-Kore-KR" sz="1400" dirty="0"/>
                  <a:t> are defined as follows: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𝐷𝑖𝑠𝑗𝑜𝑖𝑛𝑡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)⟺(∀</m:t>
                    </m:r>
                    <m:sSub>
                      <m:sSubPr>
                        <m:ctrlP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ore-KR" sz="1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ore-KR" sz="1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ore-KR" sz="1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𝐼𝑛𝑡𝑒𝑟𝑠𝑒𝑐𝑡𝑖𝑜𝑛</m:t>
                    </m:r>
                    <m:d>
                      <m:dPr>
                        <m:ctrlP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ore-KR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={}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sz="1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 xmlns:m="http://schemas.openxmlformats.org/officeDocument/2006/math">
                    <m:r>
                      <a:rPr lang="en" altLang="ko-Kore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𝐸𝑥h𝑎𝑢𝑠𝑡𝑖𝑣𝑒𝐷𝑒𝑐𝑜𝑚𝑝𝑜𝑠𝑖𝑡𝑖𝑜𝑛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)⟺</m:t>
                    </m:r>
                    <m:d>
                      <m:dPr>
                        <m:ctrlPr>
                          <a:rPr lang="en-US" altLang="ko-Kore-KR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⟺</m:t>
                        </m:r>
                        <m:r>
                          <a:rPr lang="en-US" altLang="ko-Kore-KR" sz="1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ore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ore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" sz="1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 xmlns:m="http://schemas.openxmlformats.org/officeDocument/2006/math">
                    <m:r>
                      <a:rPr lang="en" altLang="ko-Kore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𝑃𝑎𝑟𝑡𝑖𝑡𝑖𝑜𝑛</m:t>
                    </m:r>
                    <m:r>
                      <a:rPr lang="en-US" altLang="ko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)⟺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𝐷𝑖𝑠𝑗𝑜𝑖𝑛𝑡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</m:t>
                    </m:r>
                    <m:r>
                      <a:rPr lang="en" altLang="ko-Kore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𝐸𝑥h𝑎𝑢𝑠𝑡𝑖𝑣𝑒𝐷𝑒𝑐𝑜𝑚𝑝𝑜𝑠𝑖𝑡𝑖𝑜𝑛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ore-KR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sz="1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742950" lvl="1" indent="-285750">
                  <a:lnSpc>
                    <a:spcPct val="100000"/>
                  </a:lnSpc>
                  <a:spcBef>
                    <a:spcPts val="320"/>
                  </a:spcBef>
                  <a:buSzPts val="1600"/>
                  <a:buFont typeface="Wingdings" pitchFamily="2" charset="2"/>
                  <a:buChar char="§"/>
                </a:pPr>
                <a:r>
                  <a:rPr lang="en" altLang="ko-Kore-KR" sz="1400" dirty="0"/>
                  <a:t>Categories can also be </a:t>
                </a:r>
                <a:r>
                  <a:rPr lang="en" altLang="ko-Kore-KR" sz="1400" i="1" dirty="0"/>
                  <a:t>defined</a:t>
                </a:r>
                <a:r>
                  <a:rPr lang="en" altLang="ko-Kore-KR" sz="1400" dirty="0"/>
                  <a:t> by providing necessary and sufficient conditions for membership. For example, a bachelor is an unmarried adult male: </a:t>
                </a:r>
                <a14:m>
                  <m:oMath xmlns:m="http://schemas.openxmlformats.org/officeDocument/2006/math"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𝐵𝑎𝑐h𝑒𝑙𝑜𝑟𝑠</m:t>
                    </m:r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𝑈𝑛𝑚𝑎𝑟𝑟𝑖𝑒𝑑</m:t>
                    </m:r>
                    <m:d>
                      <m:dPr>
                        <m:ctrlP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𝐴𝑑𝑢𝑙𝑡𝑠</m:t>
                    </m:r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𝑀𝑎𝑙𝑒𝑠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0" name="Google Shape;120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638" y="748372"/>
                <a:ext cx="8416081" cy="3981889"/>
              </a:xfrm>
              <a:prstGeom prst="rect">
                <a:avLst/>
              </a:prstGeom>
              <a:blipFill>
                <a:blip r:embed="rId3"/>
                <a:stretch>
                  <a:fillRect l="-602" t="-6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8.2 Categories and Objects (</a:t>
            </a:r>
            <a:r>
              <a:rPr lang="en-US" altLang="ko-KR" dirty="0"/>
              <a:t>3</a:t>
            </a:r>
            <a:r>
              <a:rPr lang="en-US" dirty="0"/>
              <a:t>/</a:t>
            </a:r>
            <a:r>
              <a:rPr lang="en-US" altLang="ko-KR" dirty="0"/>
              <a:t>5</a:t>
            </a:r>
            <a:r>
              <a:rPr lang="en-US" dirty="0"/>
              <a:t>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Google Shape;120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3808" y="744302"/>
                <a:ext cx="8880756" cy="4557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dirty="0"/>
                  <a:t>Physical composition</a:t>
                </a:r>
                <a:endParaRPr lang="en-US" dirty="0"/>
              </a:p>
              <a:p>
                <a:pPr marL="742950" lvl="1" indent="-285750">
                  <a:lnSpc>
                    <a:spcPct val="1000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</m:oMath>
                </a14:m>
                <a:r>
                  <a:rPr lang="en-US" sz="1600" dirty="0">
                    <a:solidFill>
                      <a:srgbClr val="0000FF"/>
                    </a:solidFill>
                  </a:rPr>
                  <a:t> relation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:</a:t>
                </a:r>
                <a:r>
                  <a:rPr lang="ko-KR" altLang="en-US" sz="1600" dirty="0">
                    <a:solidFill>
                      <a:srgbClr val="0000FF"/>
                    </a:solidFill>
                  </a:rPr>
                  <a:t> </a:t>
                </a:r>
                <a:r>
                  <a:rPr lang="en" altLang="ko-Kore-KR" sz="1600" dirty="0"/>
                  <a:t>one thing is part of another</a:t>
                </a:r>
                <a:endParaRPr lang="en-US" sz="1600" dirty="0"/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Can group objects into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𝑃𝑎𝑟𝑡𝑂𝑓</m:t>
                    </m:r>
                  </m:oMath>
                </a14:m>
                <a:r>
                  <a:rPr lang="en-US" sz="1600" dirty="0"/>
                  <a:t> hierarchies</a:t>
                </a:r>
              </a:p>
              <a:p>
                <a:pPr marL="1200150" lvl="2" indent="-285750">
                  <a:lnSpc>
                    <a:spcPct val="100000"/>
                  </a:lnSpc>
                  <a:spcBef>
                    <a:spcPts val="280"/>
                  </a:spcBef>
                  <a:buSzPts val="14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Is transitive and reflexive: 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280"/>
                  </a:spcBef>
                  <a:buSzPts val="1400"/>
                  <a:buNone/>
                </a:pPr>
                <a:r>
                  <a:rPr lang="en-US" sz="1600" dirty="0"/>
                  <a:t>      e.g.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∧ </m:t>
                    </m:r>
                    <m:r>
                      <a:rPr lang="ko-KR" altLang="en-US" sz="16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⇒ </m:t>
                    </m:r>
                    <m:r>
                      <a:rPr lang="ko-KR" altLang="en-US" sz="16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ko-KR" altLang="en-US" sz="16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7EB0"/>
                  </a:solidFill>
                </a:endParaRPr>
              </a:p>
              <a:p>
                <a:pPr marL="742950" lvl="1" indent="-285750">
                  <a:lnSpc>
                    <a:spcPct val="100000"/>
                  </a:lnSpc>
                  <a:spcBef>
                    <a:spcPts val="280"/>
                  </a:spcBef>
                  <a:buSzPts val="1400"/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Categories of </a:t>
                </a:r>
                <a:r>
                  <a:rPr lang="en-US" sz="1600" dirty="0">
                    <a:solidFill>
                      <a:srgbClr val="0000FF"/>
                    </a:solidFill>
                  </a:rPr>
                  <a:t>composite objects</a:t>
                </a:r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characterized by structural relations among parts</a:t>
                </a:r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e.g. a biped is an object with exactly two legs attached to a body: </a:t>
                </a:r>
              </a:p>
            </p:txBody>
          </p:sp>
        </mc:Choice>
        <mc:Fallback xmlns="">
          <p:sp>
            <p:nvSpPr>
              <p:cNvPr id="120" name="Google Shape;120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3808" y="744302"/>
                <a:ext cx="8880756" cy="4557459"/>
              </a:xfrm>
              <a:prstGeom prst="rect">
                <a:avLst/>
              </a:prstGeom>
              <a:blipFill>
                <a:blip r:embed="rId3"/>
                <a:stretch>
                  <a:fillRect l="-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04447" y="3243984"/>
                <a:ext cx="604299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0">
                  <a:lnSpc>
                    <a:spcPct val="125000"/>
                  </a:lnSpc>
                  <a:spcBef>
                    <a:spcPts val="280"/>
                  </a:spcBef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𝐿𝑒𝑔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 baseline="-2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 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𝐿𝑒𝑔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 baseline="-2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 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𝐵𝑜𝑑𝑦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ko-KR" altLang="en-US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914400" lvl="0">
                  <a:lnSpc>
                    <a:spcPct val="125000"/>
                  </a:lnSpc>
                  <a:spcBef>
                    <a:spcPts val="280"/>
                  </a:spcBef>
                </a:pPr>
                <a14:m>
                  <m:oMath xmlns:m="http://schemas.openxmlformats.org/officeDocument/2006/math">
                    <m:r>
                      <a:rPr lang="ko-KR" alt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 </m:t>
                    </m:r>
                    <m:r>
                      <a:rPr lang="ko-KR" alt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 </m:t>
                    </m:r>
                    <m:r>
                      <a:rPr lang="ko-KR" alt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ko-KR" altLang="en-US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914400" lvl="0">
                  <a:lnSpc>
                    <a:spcPct val="125000"/>
                  </a:lnSpc>
                  <a:spcBef>
                    <a:spcPts val="280"/>
                  </a:spcBef>
                </a:pPr>
                <a14:m>
                  <m:oMath xmlns:m="http://schemas.openxmlformats.org/officeDocument/2006/math"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𝐴𝑡𝑡𝑎𝑐</m:t>
                    </m:r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𝑒𝑑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 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𝐴𝑡𝑡𝑎𝑐</m:t>
                    </m:r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ko-KR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𝑒𝑑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ko-KR" altLang="en-US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914400" lvl="0">
                  <a:lnSpc>
                    <a:spcPct val="125000"/>
                  </a:lnSpc>
                  <a:spcBef>
                    <a:spcPts val="28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sSub>
                          <m:sSubPr>
                            <m:ctrlP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𝐿𝑒𝑔</m:t>
                        </m:r>
                        <m:d>
                          <m:dPr>
                            <m:ctrlP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ko-KR" alt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𝑃𝑎𝑟𝑡𝑂𝑓</m:t>
                        </m:r>
                        <m:d>
                          <m:dPr>
                            <m:ctrlP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altLang="ko-KR" b="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ko-KR" altLang="en-US" dirty="0">
                    <a:solidFill>
                      <a:srgbClr val="0070C0"/>
                    </a:solidFill>
                  </a:rPr>
                  <a:t> </a:t>
                </a:r>
                <a:endParaRPr lang="en-US" altLang="ko-K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447" y="3243984"/>
                <a:ext cx="6042993" cy="1246495"/>
              </a:xfrm>
              <a:prstGeom prst="rect">
                <a:avLst/>
              </a:prstGeom>
              <a:blipFill>
                <a:blip r:embed="rId4"/>
                <a:stretch>
                  <a:fillRect b="-3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20DBB7-10D4-174B-A1C7-732F2C79B9D8}"/>
                  </a:ext>
                </a:extLst>
              </p:cNvPr>
              <p:cNvSpPr txBox="1"/>
              <p:nvPr/>
            </p:nvSpPr>
            <p:spPr>
              <a:xfrm>
                <a:off x="1410082" y="3252818"/>
                <a:ext cx="1263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𝐵𝑖𝑝𝑒𝑑</m:t>
                      </m:r>
                      <m:d>
                        <m:dPr>
                          <m:ctrlPr>
                            <a:rPr lang="en-US" altLang="ko-KR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ko-KR" alt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20DBB7-10D4-174B-A1C7-732F2C79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082" y="3252818"/>
                <a:ext cx="1263374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371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8.2 Categories and Objects (</a:t>
            </a:r>
            <a:r>
              <a:rPr lang="en-US" altLang="ko-KR" dirty="0"/>
              <a:t>4</a:t>
            </a:r>
            <a:r>
              <a:rPr lang="en-US" dirty="0"/>
              <a:t>/</a:t>
            </a:r>
            <a:r>
              <a:rPr lang="en-US" altLang="ko-KR" dirty="0"/>
              <a:t>5</a:t>
            </a:r>
            <a:r>
              <a:rPr lang="en-US" dirty="0"/>
              <a:t>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Google Shape;126;p1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8640" y="680407"/>
                <a:ext cx="8757545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sz="2000" dirty="0"/>
                  <a:t>Measurements</a:t>
                </a:r>
                <a:r>
                  <a:rPr lang="en-US" dirty="0"/>
                  <a:t> </a:t>
                </a:r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Quantitative measures: values assigned to the properties such as height, mass, cost, and so on</a:t>
                </a:r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Easy to represent by combining a units function with a number</a:t>
                </a:r>
              </a:p>
              <a:p>
                <a:pPr marL="914400" lvl="2" indent="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𝐷𝑖𝑎𝑚𝑒𝑡𝑒𝑟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𝐵𝑎𝑠𝑘𝑒𝑡𝑏𝑎𝑙𝑙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𝐼𝑛𝑐h𝑒𝑠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(9.5)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en-US" sz="160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𝐿𝑖𝑠𝑡𝑃𝑟𝑖𝑐𝑒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𝐵𝑎𝑠𝑘𝑒𝑡𝑏𝑎𝑙𝑙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$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e>
                    </m:d>
                  </m:oMath>
                </a14:m>
                <a:endParaRPr lang="en-US" altLang="ko-KR" sz="1600" b="0" dirty="0">
                  <a:solidFill>
                    <a:srgbClr val="C00000"/>
                  </a:solidFill>
                </a:endParaRP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en-US" sz="160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𝐵𝑢𝑛𝑐h𝑂𝑓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𝐴𝑝𝑝𝑙𝑒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𝐴𝑝𝑝𝑙𝑒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𝐴𝑝𝑝𝑙𝑒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𝑃𝑜𝑢𝑛𝑑𝑠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ko-KR" sz="1600" b="0" dirty="0">
                  <a:solidFill>
                    <a:srgbClr val="C00000"/>
                  </a:solidFill>
                </a:endParaRP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en-US" sz="160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𝐷𝑎𝑦𝑠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𝐷𝑢𝑟𝑎𝑡𝑖𝑜𝑛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𝐻𝑜𝑢𝑟𝑠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Natural kinds with no agreed scale</a:t>
                </a:r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Measures are not numbers, but can be ordered</a:t>
                </a: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𝐸𝑥𝑒𝑟𝑐𝑖𝑠𝑒𝑠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𝐸𝑥𝑒𝑟𝑐𝑖𝑠𝑒𝑠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𝑊𝑟𝑜𝑡𝑒</m:t>
                    </m:r>
                    <m:d>
                      <m:dPr>
                        <m:ctrlPr>
                          <a:rPr lang="en-US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𝑁𝑜𝑟𝑣𝑖𝑔</m:t>
                        </m:r>
                        <m:r>
                          <a:rPr lang="en-US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 baseline="-2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 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𝑊𝑟𝑜𝑡𝑒</m:t>
                    </m:r>
                    <m:d>
                      <m:dPr>
                        <m:ctrlPr>
                          <a:rPr lang="en-US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𝑅𝑢𝑠𝑠𝑒𝑙𝑙</m:t>
                        </m:r>
                        <m:r>
                          <a:rPr lang="en-US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 baseline="-2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ore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ko-KR" altLang="en-US" sz="1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 sz="1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ko-KR" altLang="en-US" sz="1600" dirty="0">
                    <a:solidFill>
                      <a:srgbClr val="0070C0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𝐷𝑖𝑓𝑓𝑖𝑐𝑢𝑙𝑡𝑦</m:t>
                    </m:r>
                    <m:d>
                      <m:dPr>
                        <m:ctrlPr>
                          <a:rPr lang="en-US" altLang="ko-KR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sz="1600" i="1" baseline="-2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ore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ore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𝐷𝑖𝑓𝑓𝑖𝑐𝑢𝑙𝑡𝑦</m:t>
                    </m:r>
                    <m:d>
                      <m:dPr>
                        <m:ctrlPr>
                          <a:rPr lang="en-US" altLang="ko-KR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sz="1600" i="1" baseline="-2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ko-KR" altLang="en-US" sz="1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1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914400" lvl="2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sz="1600" i="1" baseline="-25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𝐸𝑥𝑒𝑟𝑐𝑖𝑠𝑒𝑠</m:t>
                      </m:r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∧ </m:t>
                      </m:r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sz="1600" i="1" baseline="-25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𝐸𝑥𝑒𝑟𝑐𝑖𝑠𝑒𝑠</m:t>
                      </m:r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∧</m:t>
                      </m:r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𝐷𝑖𝑓𝑓𝑖𝑐𝑢𝑙𝑡𝑦</m:t>
                      </m:r>
                      <m:d>
                        <m:dPr>
                          <m:ctrlPr>
                            <a:rPr lang="en-US" altLang="ko-KR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1600" i="1" baseline="-25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ko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𝐷𝑖𝑓𝑓𝑖𝑐𝑢𝑙𝑡𝑦</m:t>
                      </m:r>
                      <m:r>
                        <a:rPr lang="en-US" altLang="ko-KR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ore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ore-KR" sz="1600" i="1" baseline="-25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ore-KR" sz="1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r>
                  <a:rPr lang="ko-KR" altLang="en-US" b="0" dirty="0">
                    <a:solidFill>
                      <a:srgbClr val="0070C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𝐸𝑥𝑝𝑒𝑐𝑡𝑒𝑑𝑆𝑐𝑜𝑟𝑒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 baseline="-2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𝐸𝑥𝑝𝑒𝑐𝑡𝑒𝑑𝑆𝑐𝑜𝑟𝑒</m:t>
                    </m:r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rgbClr val="0070C0"/>
                    </a:solidFill>
                  </a:rPr>
                  <a:t> </a:t>
                </a: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marL="457200" lvl="1" indent="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26" name="Google Shape;126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8640" y="680407"/>
                <a:ext cx="8757545" cy="4105275"/>
              </a:xfrm>
              <a:prstGeom prst="rect">
                <a:avLst/>
              </a:prstGeom>
              <a:blipFill>
                <a:blip r:embed="rId3"/>
                <a:stretch>
                  <a:fillRect l="-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8.2 Categories and Objects (</a:t>
            </a:r>
            <a:r>
              <a:rPr lang="en-US" altLang="ko-KR" dirty="0"/>
              <a:t>5</a:t>
            </a:r>
            <a:r>
              <a:rPr lang="en-US" dirty="0"/>
              <a:t>/</a:t>
            </a:r>
            <a:r>
              <a:rPr lang="en-US" altLang="ko-KR" dirty="0"/>
              <a:t>5</a:t>
            </a:r>
            <a:r>
              <a:rPr lang="en-US" dirty="0"/>
              <a:t>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6523" y="803387"/>
                <a:ext cx="8396654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r>
                  <a:rPr lang="en-US" dirty="0"/>
                  <a:t>Objects: Things and stuff </a:t>
                </a:r>
              </a:p>
              <a:p>
                <a:pPr marL="800100" lvl="1" indent="-3429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Ø"/>
                </a:pPr>
                <a:r>
                  <a:rPr lang="en-US" i="1" dirty="0">
                    <a:solidFill>
                      <a:srgbClr val="0432FF"/>
                    </a:solidFill>
                  </a:rPr>
                  <a:t>Stuff</a:t>
                </a:r>
                <a:r>
                  <a:rPr lang="en-US" dirty="0">
                    <a:solidFill>
                      <a:srgbClr val="0432FF"/>
                    </a:solidFill>
                  </a:rPr>
                  <a:t>: </a:t>
                </a:r>
                <a:r>
                  <a:rPr lang="en-US" dirty="0"/>
                  <a:t>a generic name for mass nouns</a:t>
                </a:r>
              </a:p>
              <a:p>
                <a:pPr marL="800100" lvl="1" indent="-3429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Ø"/>
                </a:pPr>
                <a:r>
                  <a:rPr lang="en-US" i="1" dirty="0">
                    <a:solidFill>
                      <a:srgbClr val="0432FF"/>
                    </a:solidFill>
                  </a:rPr>
                  <a:t>Things</a:t>
                </a:r>
                <a:r>
                  <a:rPr lang="en-US" dirty="0">
                    <a:solidFill>
                      <a:srgbClr val="0432FF"/>
                    </a:solidFill>
                  </a:rPr>
                  <a:t>: </a:t>
                </a:r>
                <a:r>
                  <a:rPr lang="en-US" dirty="0"/>
                  <a:t>a generic name for count nouns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ore-KR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𝐵𝑢𝑡𝑡𝑒𝑟</m:t>
                    </m:r>
                    <m:r>
                      <a:rPr lang="en-US" altLang="ko-Kore-KR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)⇒</m:t>
                    </m:r>
                    <m:r>
                      <a:rPr lang="en-US" altLang="ko-Kore-KR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ore-KR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𝐵𝑢𝑡𝑡𝑒𝑟</m:t>
                    </m:r>
                  </m:oMath>
                </a14:m>
                <a:r>
                  <a:rPr lang="en-US" altLang="ko-KR" sz="1800" dirty="0">
                    <a:solidFill>
                      <a:schemeClr val="accent1"/>
                    </a:solidFill>
                  </a:rPr>
                  <a:t> </a:t>
                </a:r>
                <a:endParaRPr lang="ko-KR" altLang="en-US" sz="1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180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ore-KR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ore-KR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𝐵𝑢𝑡𝑡𝑒𝑟</m:t>
                    </m:r>
                    <m:r>
                      <a:rPr lang="en-US" altLang="ko-Kore-KR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𝑀𝑒𝑙𝑡𝑖𝑛𝑔𝑃𝑜𝑖𝑛𝑡</m:t>
                    </m:r>
                    <m:r>
                      <a:rPr lang="en-US" altLang="ko-Kore-KR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ore-KR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𝐶𝑒𝑛𝑡𝑖𝑔𝑟𝑎𝑑𝑒</m:t>
                    </m:r>
                    <m:r>
                      <a:rPr lang="en-US" altLang="ko-Kore-KR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(30))</m:t>
                    </m:r>
                  </m:oMath>
                </a14:m>
                <a:r>
                  <a:rPr lang="en-US" altLang="ko-KR" sz="1800" dirty="0">
                    <a:solidFill>
                      <a:schemeClr val="accent1"/>
                    </a:solidFill>
                  </a:rPr>
                  <a:t> </a:t>
                </a:r>
                <a:endParaRPr lang="ko-KR" altLang="en-US" sz="1800" dirty="0">
                  <a:solidFill>
                    <a:schemeClr val="accent1"/>
                  </a:solidFill>
                </a:endParaRPr>
              </a:p>
              <a:p>
                <a:pPr marL="800100" lvl="1" indent="-3429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FF"/>
                    </a:solidFill>
                  </a:rPr>
                  <a:t>Intrinsic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00FF"/>
                    </a:solidFill>
                  </a:rPr>
                  <a:t>extrinsic</a:t>
                </a:r>
                <a:r>
                  <a:rPr lang="en-US" dirty="0"/>
                  <a:t> properties</a:t>
                </a:r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Intrinsic</a:t>
                </a:r>
                <a:r>
                  <a:rPr lang="en-US" dirty="0"/>
                  <a:t> properties belong to the very substance of the object for stuff, mass nouns</a:t>
                </a:r>
              </a:p>
              <a:p>
                <a:pPr marL="1371600" lvl="0" indent="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sz="1800" b="0" dirty="0"/>
                  <a:t>e.g. density, boiling point, flavor, color, ownership, and so on.</a:t>
                </a:r>
                <a:endParaRPr lang="en-US" b="0" dirty="0"/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0000FF"/>
                    </a:solidFill>
                  </a:rPr>
                  <a:t>Extrinsic</a:t>
                </a:r>
                <a:r>
                  <a:rPr lang="en-US" dirty="0"/>
                  <a:t> properties are not retained under subdivision  for things, count nouns</a:t>
                </a:r>
              </a:p>
              <a:p>
                <a:pPr marL="1371600" lvl="0" indent="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sz="1800" b="0" dirty="0"/>
                  <a:t>e.g. weight, length, shape, and so on.</a:t>
                </a:r>
                <a:endParaRPr lang="en-US" b="0" dirty="0"/>
              </a:p>
              <a:p>
                <a:pPr marL="457200" lvl="1" indent="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32" name="Google Shape;132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6523" y="803387"/>
                <a:ext cx="8396654" cy="4105275"/>
              </a:xfrm>
              <a:prstGeom prst="rect">
                <a:avLst/>
              </a:prstGeom>
              <a:blipFill>
                <a:blip r:embed="rId3"/>
                <a:stretch>
                  <a:fillRect l="-1057" t="-923" r="-604" b="-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539552" y="2067694"/>
            <a:ext cx="568200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8.3 Events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8.3 Events (1/3)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Google Shape;145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2602" y="745174"/>
                <a:ext cx="8199559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sz="2000" dirty="0"/>
                  <a:t>Event calculus </a:t>
                </a:r>
                <a:endParaRPr lang="en-US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Deals with a much richer range of actions than situation calculus </a:t>
                </a:r>
                <a:endParaRPr lang="en-US" dirty="0"/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dirty="0"/>
                  <a:t>In situation calculus, actions are discrete, instantaneous, and happen one at a time.</a:t>
                </a:r>
                <a:endParaRPr lang="en-US" sz="2000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Objects of event calculus: </a:t>
                </a:r>
                <a:r>
                  <a:rPr lang="en-US" sz="1800" dirty="0">
                    <a:solidFill>
                      <a:srgbClr val="0000FF"/>
                    </a:solidFill>
                  </a:rPr>
                  <a:t>events</a:t>
                </a:r>
                <a:r>
                  <a:rPr lang="en-US" sz="1800" dirty="0"/>
                  <a:t>, </a:t>
                </a:r>
                <a:r>
                  <a:rPr lang="en-US" sz="1800" dirty="0" err="1">
                    <a:solidFill>
                      <a:srgbClr val="0000FF"/>
                    </a:solidFill>
                  </a:rPr>
                  <a:t>fluents</a:t>
                </a:r>
                <a:r>
                  <a:rPr lang="en-US" sz="1800" dirty="0"/>
                  <a:t>, and </a:t>
                </a:r>
                <a:r>
                  <a:rPr lang="en-US" sz="1800" dirty="0">
                    <a:solidFill>
                      <a:srgbClr val="0000FF"/>
                    </a:solidFill>
                  </a:rPr>
                  <a:t>time points</a:t>
                </a:r>
                <a:endParaRPr lang="en-US" dirty="0">
                  <a:solidFill>
                    <a:srgbClr val="0000FF"/>
                  </a:solidFill>
                </a:endParaRPr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The </a:t>
                </a:r>
                <a:r>
                  <a:rPr lang="en-US" sz="1800" dirty="0">
                    <a:solidFill>
                      <a:srgbClr val="0000FF"/>
                    </a:solidFill>
                  </a:rPr>
                  <a:t>complete set of predicates </a:t>
                </a:r>
                <a:r>
                  <a:rPr lang="en-US" sz="1800" dirty="0"/>
                  <a:t>for one version of the </a:t>
                </a:r>
                <a:r>
                  <a:rPr lang="en-US" sz="1800" dirty="0">
                    <a:solidFill>
                      <a:srgbClr val="0000FF"/>
                    </a:solidFill>
                  </a:rPr>
                  <a:t>event calculus</a:t>
                </a:r>
                <a:r>
                  <a:rPr lang="en-US" sz="1800" dirty="0"/>
                  <a:t>:</a:t>
                </a:r>
              </a:p>
              <a:p>
                <a:pPr marL="811212" lvl="1" indent="0">
                  <a:lnSpc>
                    <a:spcPct val="100000"/>
                  </a:lnSpc>
                  <a:spcBef>
                    <a:spcPts val="280"/>
                  </a:spcBef>
                  <a:buSzPts val="1400"/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ore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ore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ore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/>
                  <a:t>		</a:t>
                </a:r>
                <a:r>
                  <a:rPr lang="en-US" sz="1400" dirty="0"/>
                  <a:t>Fluent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is true for all times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ore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  <a:p>
                <a:pPr marL="811212" lvl="1" indent="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None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𝐻𝑎𝑝𝑝𝑒𝑛𝑠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	Event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/>
                  <a:t> starts at time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/>
                  <a:t> and ends at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  <a:p>
                <a:pPr marL="811212" lvl="1" indent="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None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𝐼𝑛𝑖𝑡𝑖𝑎𝑡𝑒𝑠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	Event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/>
                  <a:t> causes fluent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to become true at time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i="1" dirty="0"/>
                  <a:t> </a:t>
                </a:r>
                <a:endParaRPr lang="en-US" dirty="0"/>
              </a:p>
              <a:p>
                <a:pPr marL="811212" lvl="1" indent="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None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𝑇𝑒𝑟𝑚𝑖𝑛𝑎𝑡𝑒𝑠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	Event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400" dirty="0"/>
                  <a:t> causes fluent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/>
                  <a:t> to cease to be true at time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  <a:p>
                <a:pPr marL="811212" lvl="1" indent="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None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𝐼𝑛𝑖𝑡𝑖𝑎𝑡𝑒𝑑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	Fluent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/>
                  <a:t> become true at some point between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  <a:p>
                <a:pPr marL="811212" lvl="1" indent="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None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𝑇𝑒𝑟𝑚𝑖𝑛𝑎𝑡𝑒𝑑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	Fluent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/>
                  <a:t> cease to be true at some point between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  <a:p>
                <a:pPr marL="811212" lvl="1" indent="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None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		Time point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/>
                  <a:t> occurs before time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sz="1400" i="1" dirty="0"/>
              </a:p>
            </p:txBody>
          </p:sp>
        </mc:Choice>
        <mc:Fallback xmlns="">
          <p:sp>
            <p:nvSpPr>
              <p:cNvPr id="145" name="Google Shape;14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2602" y="745174"/>
                <a:ext cx="8199559" cy="4105275"/>
              </a:xfrm>
              <a:prstGeom prst="rect">
                <a:avLst/>
              </a:prstGeom>
              <a:blipFill>
                <a:blip r:embed="rId3"/>
                <a:stretch>
                  <a:fillRect l="-930" t="-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0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0"/>
          <p:cNvSpPr txBox="1"/>
          <p:nvPr/>
        </p:nvSpPr>
        <p:spPr>
          <a:xfrm>
            <a:off x="539552" y="1131590"/>
            <a:ext cx="568200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0"/>
          <p:cNvSpPr/>
          <p:nvPr/>
        </p:nvSpPr>
        <p:spPr>
          <a:xfrm>
            <a:off x="0" y="713175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0"/>
          <p:cNvSpPr txBox="1"/>
          <p:nvPr/>
        </p:nvSpPr>
        <p:spPr>
          <a:xfrm>
            <a:off x="1309527" y="65169"/>
            <a:ext cx="568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Overview</a:t>
            </a:r>
            <a:endParaRPr sz="32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0"/>
          <p:cNvSpPr txBox="1"/>
          <p:nvPr/>
        </p:nvSpPr>
        <p:spPr>
          <a:xfrm>
            <a:off x="467544" y="771550"/>
            <a:ext cx="6258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0"/>
          <p:cNvSpPr txBox="1"/>
          <p:nvPr/>
        </p:nvSpPr>
        <p:spPr>
          <a:xfrm>
            <a:off x="467544" y="1535795"/>
            <a:ext cx="6668752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8차시 : Knowledge Representation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0"/>
          <p:cNvSpPr/>
          <p:nvPr/>
        </p:nvSpPr>
        <p:spPr>
          <a:xfrm>
            <a:off x="1907704" y="2153932"/>
            <a:ext cx="45720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서울대학교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컴퓨터공학부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담당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교수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장병탁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Seoul National University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Byoung-Tak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Zhang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8.3 Events (2/3)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3404" y="618003"/>
                <a:ext cx="9137650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ko-KR" altLang="en-US" sz="2000" dirty="0"/>
                  <a:t> </a:t>
                </a:r>
                <a:r>
                  <a:rPr lang="en-US" sz="2000" dirty="0"/>
                  <a:t>Time </a:t>
                </a:r>
                <a:endParaRPr lang="en-US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solidFill>
                      <a:srgbClr val="0000FF"/>
                    </a:solidFill>
                  </a:rPr>
                  <a:t>Time intervals: </a:t>
                </a:r>
                <a:r>
                  <a:rPr lang="en-US" sz="1600" dirty="0"/>
                  <a:t>Moment and extended interval</a:t>
                </a:r>
                <a:endParaRPr lang="en-US" sz="1800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solidFill>
                      <a:srgbClr val="0000FF"/>
                    </a:solidFill>
                  </a:rPr>
                  <a:t>Moment: </a:t>
                </a:r>
                <a:r>
                  <a:rPr lang="en-US" sz="1600" dirty="0"/>
                  <a:t>has temporal duration of zero</a:t>
                </a:r>
              </a:p>
              <a:p>
                <a:pPr marL="457200" lvl="1" indent="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𝑃𝑎𝑟𝑡𝑖𝑡𝑖𝑜𝑛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𝑀𝑜𝑚𝑒𝑛𝑡𝑠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𝐸𝑥𝑡𝑒𝑛𝑑𝑒𝑑𝐼𝑛𝑡𝑒𝑟𝑣𝑎𝑙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𝐼𝑛𝑡𝑒𝑟𝑣𝑎𝑙𝑠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 xmlns:m="http://schemas.openxmlformats.org/officeDocument/2006/math"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ore-KR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𝑀𝑜𝑚𝑒𝑛𝑡𝑠</m:t>
                    </m:r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𝐷𝑢𝑟𝑎𝑡𝑖𝑜𝑛</m:t>
                    </m:r>
                    <m:d>
                      <m:dPr>
                        <m:ctrlP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𝑆𝑒𝑐𝑜𝑛𝑑𝑠</m:t>
                    </m:r>
                    <m:d>
                      <m:dPr>
                        <m:ctrlP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ore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ko-Kore-KR" sz="1800" dirty="0">
                    <a:solidFill>
                      <a:schemeClr val="accent1"/>
                    </a:solidFill>
                  </a:rPr>
                  <a:t> </a:t>
                </a:r>
                <a:endParaRPr lang="en-US" sz="1400" dirty="0">
                  <a:solidFill>
                    <a:schemeClr val="accent1"/>
                  </a:solidFill>
                </a:endParaRPr>
              </a:p>
              <a:p>
                <a:pPr marL="171450" lvl="0" indent="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sz="2000" dirty="0"/>
              </a:p>
            </p:txBody>
          </p:sp>
        </mc:Choice>
        <mc:Fallback xmlns="">
          <p:sp>
            <p:nvSpPr>
              <p:cNvPr id="151" name="Google Shape;151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3404" y="618003"/>
                <a:ext cx="9137650" cy="4105275"/>
              </a:xfrm>
              <a:prstGeom prst="rect">
                <a:avLst/>
              </a:prstGeom>
              <a:blipFill>
                <a:blip r:embed="rId3"/>
                <a:stretch>
                  <a:fillRect t="-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Google Shape;152;p18"/>
          <p:cNvSpPr txBox="1"/>
          <p:nvPr/>
        </p:nvSpPr>
        <p:spPr>
          <a:xfrm>
            <a:off x="1265470" y="4819126"/>
            <a:ext cx="620547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1722" y="2223028"/>
            <a:ext cx="4862278" cy="2191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2;p18">
            <a:extLst>
              <a:ext uri="{FF2B5EF4-FFF2-40B4-BE49-F238E27FC236}">
                <a16:creationId xmlns:a16="http://schemas.microsoft.com/office/drawing/2014/main" id="{11D87CA7-C812-6B43-BD13-9EE5518A3D7D}"/>
              </a:ext>
            </a:extLst>
          </p:cNvPr>
          <p:cNvSpPr txBox="1"/>
          <p:nvPr/>
        </p:nvSpPr>
        <p:spPr>
          <a:xfrm>
            <a:off x="5502734" y="1760245"/>
            <a:ext cx="289792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Predicates on time intervals</a:t>
            </a:r>
            <a:endParaRPr b="0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B7CECB-F742-CA4B-87FB-A6B8E01C4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83" y="2670640"/>
            <a:ext cx="3997739" cy="1552566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8.3 Events (</a:t>
            </a:r>
            <a:r>
              <a:rPr lang="en-US" altLang="ko-KR" dirty="0"/>
              <a:t>3</a:t>
            </a:r>
            <a:r>
              <a:rPr lang="en-US" dirty="0"/>
              <a:t>/3)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5760" y="574902"/>
                <a:ext cx="8579640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sz="2000" dirty="0" err="1"/>
                  <a:t>Fluents</a:t>
                </a:r>
                <a:r>
                  <a:rPr lang="en-US" sz="2000" dirty="0"/>
                  <a:t> and objects </a:t>
                </a:r>
                <a:endParaRPr lang="en-US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Physical objects can be viewed as </a:t>
                </a:r>
                <a:r>
                  <a:rPr lang="en-US" sz="1600" dirty="0">
                    <a:solidFill>
                      <a:srgbClr val="0432FF"/>
                    </a:solidFill>
                  </a:rPr>
                  <a:t>generalized events </a:t>
                </a:r>
                <a:r>
                  <a:rPr lang="en-US" sz="1600" dirty="0"/>
                  <a:t>(a chunk of space-time) </a:t>
                </a:r>
                <a:endParaRPr lang="en-US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We can describe the changing properties of objects using state </a:t>
                </a:r>
                <a:r>
                  <a:rPr lang="en-US" sz="1600" dirty="0" err="1"/>
                  <a:t>fluents</a:t>
                </a:r>
                <a:endParaRPr lang="en-US" sz="1600" dirty="0"/>
              </a:p>
              <a:p>
                <a:pPr marL="1200150" lvl="2" indent="-285750">
                  <a:lnSpc>
                    <a:spcPct val="100000"/>
                  </a:lnSpc>
                  <a:spcBef>
                    <a:spcPts val="280"/>
                  </a:spcBef>
                  <a:buSzPts val="14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e.g. </a:t>
                </a:r>
                <a:r>
                  <a:rPr lang="en-US" sz="1600" dirty="0">
                    <a:solidFill>
                      <a:srgbClr val="0070C0"/>
                    </a:solidFill>
                  </a:rPr>
                  <a:t>object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𝑈𝑆𝐴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⇒ 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𝑃𝑟𝑒𝑠𝑖𝑑𝑒𝑛𝑡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𝑈𝑆𝐴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:r>
                  <a:rPr lang="en-US" sz="1600" dirty="0"/>
                  <a:t>denotes a single object that consists of different people at different times,</a:t>
                </a:r>
                <a:r>
                  <a:rPr lang="ko-KR" altLang="en-US" sz="1600" dirty="0"/>
                  <a:t> </a:t>
                </a:r>
                <a:r>
                  <a:rPr lang="en" altLang="ko-Kore-KR" sz="1600" dirty="0"/>
                  <a:t>To say that George Washington was president throughout 1790, we can write</a:t>
                </a:r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𝐸𝑞𝑢𝑎𝑙𝑠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𝑃𝑟𝑒𝑠𝑖𝑑𝑒𝑛𝑡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𝑈𝑆𝐴</m:t>
                    </m:r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𝐺𝑒𝑜𝑟𝑔𝑒𝑊𝑎𝑠h𝑖𝑛𝑔𝑡𝑜𝑛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𝐵𝑒𝑔𝑖𝑛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𝐴𝐷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1790),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𝐸𝑛𝑑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𝐴𝐷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1790))</m:t>
                    </m:r>
                  </m:oMath>
                </a14:m>
                <a:endParaRPr lang="en-US" sz="1600" i="1" dirty="0">
                  <a:solidFill>
                    <a:schemeClr val="accent2"/>
                  </a:solidFill>
                </a:endParaRPr>
              </a:p>
              <a:p>
                <a:pPr marL="171450" lvl="0" indent="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sz="2000" dirty="0"/>
              </a:p>
            </p:txBody>
          </p:sp>
        </mc:Choice>
        <mc:Fallback xmlns="">
          <p:sp>
            <p:nvSpPr>
              <p:cNvPr id="151" name="Google Shape;151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760" y="574902"/>
                <a:ext cx="8579640" cy="4105275"/>
              </a:xfrm>
              <a:prstGeom prst="rect">
                <a:avLst/>
              </a:prstGeom>
              <a:blipFill>
                <a:blip r:embed="rId3"/>
                <a:stretch>
                  <a:fillRect l="-591" r="-4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Google Shape;152;p18"/>
          <p:cNvSpPr txBox="1"/>
          <p:nvPr/>
        </p:nvSpPr>
        <p:spPr>
          <a:xfrm>
            <a:off x="3074506" y="651622"/>
            <a:ext cx="632570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408E51-DC62-F94F-AB5B-E8049A139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290" y="2707861"/>
            <a:ext cx="4503926" cy="23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735FE0-C6D0-FE49-B7EE-A75C81F6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F73A5587-FE97-4417-BE1F-4F567176727C}" type="slidenum">
              <a:rPr kumimoji="1" lang="ko-KR" altLang="en-US" kern="1200">
                <a:solidFill>
                  <a:prstClr val="black"/>
                </a:solidFill>
                <a:latin typeface="맑은 고딕"/>
                <a:ea typeface="맑은 고딕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21</a:t>
            </a:fld>
            <a:endParaRPr kumimoji="1" lang="ko-KR" altLang="en-US" kern="1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158BFB-789C-45FB-BBCB-91BD017F63EF}"/>
              </a:ext>
            </a:extLst>
          </p:cNvPr>
          <p:cNvSpPr/>
          <p:nvPr/>
        </p:nvSpPr>
        <p:spPr>
          <a:xfrm>
            <a:off x="373348" y="962524"/>
            <a:ext cx="2637746" cy="3849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35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EAT-AT-RESTAURANT Script</a:t>
            </a:r>
            <a:endParaRPr kumimoji="1" lang="ko-KR" altLang="en-US" sz="1350" kern="1200" dirty="0">
              <a:solidFill>
                <a:prstClr val="black"/>
              </a:solidFill>
              <a:latin typeface="맑은 고딕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A9DFE-AE3F-40D9-A39D-88968E5EDA4D}"/>
              </a:ext>
            </a:extLst>
          </p:cNvPr>
          <p:cNvSpPr/>
          <p:nvPr/>
        </p:nvSpPr>
        <p:spPr>
          <a:xfrm>
            <a:off x="355759" y="1386705"/>
            <a:ext cx="5498453" cy="114127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Props:                     (Restaurant, Money, Food, Menu, Tables, Chairs)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Roles:                     (Hungry-Persons, Wait-Persons, Chef-Persons)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Point-of-View:           Hungry-Persons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Time-of-Occurrence:   (Times-of-Operation of Restaurant)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Place-of-Occurrence:  (Location of Restaurant)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4F34AD-C8A4-4460-933E-0FE0C5BB3A2A}"/>
              </a:ext>
            </a:extLst>
          </p:cNvPr>
          <p:cNvGrpSpPr/>
          <p:nvPr/>
        </p:nvGrpSpPr>
        <p:grpSpPr>
          <a:xfrm>
            <a:off x="335760" y="2562768"/>
            <a:ext cx="6353893" cy="2269056"/>
            <a:chOff x="592191" y="3608196"/>
            <a:chExt cx="6228687" cy="237626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753616-BC45-42F9-8E59-F13173EB29FD}"/>
                </a:ext>
              </a:extLst>
            </p:cNvPr>
            <p:cNvSpPr/>
            <p:nvPr/>
          </p:nvSpPr>
          <p:spPr>
            <a:xfrm>
              <a:off x="592191" y="3608196"/>
              <a:ext cx="6228687" cy="23762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Event-Sequence: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first:         Enter-Restaurant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if (Wait-To-Be-Seated-Sign or Reservations)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                  then Get-</a:t>
              </a:r>
              <a:r>
                <a:rPr kumimoji="1" lang="en-US" altLang="ko-KR" sz="1200" kern="1200" dirty="0" err="1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Maitre</a:t>
              </a: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-d's-Attention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Please-Be-Seated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Order-Food-Script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Eat-Food-Script unless (Long-Wait) when Exit-Restaurant-Angry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if (Food-Quality was better than Palatable)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                  then Compliments-To-The-Chef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Pay-For-It-Script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finally:      Leave-Restaurant Script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6AC3187-E684-4162-9024-50AE3C9B9DB5}"/>
                </a:ext>
              </a:extLst>
            </p:cNvPr>
            <p:cNvGrpSpPr/>
            <p:nvPr/>
          </p:nvGrpSpPr>
          <p:grpSpPr>
            <a:xfrm>
              <a:off x="810168" y="4052832"/>
              <a:ext cx="150840" cy="1728192"/>
              <a:chOff x="1403648" y="4042952"/>
              <a:chExt cx="150840" cy="1728192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72D59E4-B5DB-49C6-888B-78B2AA0EDA19}"/>
                  </a:ext>
                </a:extLst>
              </p:cNvPr>
              <p:cNvCxnSpPr/>
              <p:nvPr/>
            </p:nvCxnSpPr>
            <p:spPr>
              <a:xfrm>
                <a:off x="1403648" y="4042952"/>
                <a:ext cx="0" cy="172819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D181B99-2916-42B4-90A3-39B7E2F42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4108136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1792481-B06E-4762-BFC2-42EE3023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4293096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5FB7CA4-C572-419D-A8A7-3E3BCEC10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4657898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EC439A7-89E2-4551-B1A6-7667CEB2E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4850112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68E3127-231C-42AE-AAE9-D33102616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5025081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B0BED22-E7AD-4E37-9913-FCDE6F4CE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5214914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4AB910D-CF8A-423E-9F76-7BD369C17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5572572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6818D5-14A4-4547-B907-376E140C4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5761620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538" name="Picture 2" descr="What Does A Restaurant Server Do? 10 Responsibilities">
            <a:extLst>
              <a:ext uri="{FF2B5EF4-FFF2-40B4-BE49-F238E27FC236}">
                <a16:creationId xmlns:a16="http://schemas.microsoft.com/office/drawing/2014/main" id="{A0105A8C-85C3-4708-B64F-744E40804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60" y="1281814"/>
            <a:ext cx="1845571" cy="12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4A7F0B-200A-440E-A157-6A79ABDCE628}"/>
              </a:ext>
            </a:extLst>
          </p:cNvPr>
          <p:cNvSpPr txBox="1"/>
          <p:nvPr/>
        </p:nvSpPr>
        <p:spPr>
          <a:xfrm>
            <a:off x="6812741" y="2542841"/>
            <a:ext cx="14925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350" kern="1200" dirty="0">
                <a:solidFill>
                  <a:prstClr val="black"/>
                </a:solidFill>
                <a:latin typeface="Times New Roman" charset="0"/>
                <a:ea typeface="굴림" charset="0"/>
              </a:rPr>
              <a:t>Order-Food-Script</a:t>
            </a:r>
            <a:endParaRPr kumimoji="1" lang="ko-KR" altLang="en-US" sz="1350" kern="1200" dirty="0">
              <a:solidFill>
                <a:prstClr val="black"/>
              </a:solidFill>
              <a:latin typeface="Times New Roman" charset="0"/>
              <a:ea typeface="굴림" charset="0"/>
            </a:endParaRPr>
          </a:p>
        </p:txBody>
      </p:sp>
      <p:pic>
        <p:nvPicPr>
          <p:cNvPr id="65540" name="Picture 4" descr="CASHING PLASTIC">
            <a:extLst>
              <a:ext uri="{FF2B5EF4-FFF2-40B4-BE49-F238E27FC236}">
                <a16:creationId xmlns:a16="http://schemas.microsoft.com/office/drawing/2014/main" id="{6FA011F8-8665-48DD-823D-984AB546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55" y="3147320"/>
            <a:ext cx="1845571" cy="12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E65EA1-7E47-48DF-AE76-571AEEAFFB70}"/>
              </a:ext>
            </a:extLst>
          </p:cNvPr>
          <p:cNvSpPr txBox="1"/>
          <p:nvPr/>
        </p:nvSpPr>
        <p:spPr>
          <a:xfrm>
            <a:off x="6786365" y="4357442"/>
            <a:ext cx="14925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350" kern="1200" dirty="0">
                <a:solidFill>
                  <a:prstClr val="black"/>
                </a:solidFill>
                <a:latin typeface="Times New Roman" charset="0"/>
                <a:ea typeface="굴림" charset="0"/>
              </a:rPr>
              <a:t>Pay-For-It-Script</a:t>
            </a:r>
            <a:endParaRPr kumimoji="1" lang="ko-KR" altLang="en-US" sz="1350" kern="1200" dirty="0">
              <a:solidFill>
                <a:prstClr val="black"/>
              </a:solidFill>
              <a:latin typeface="Times New Roman" charset="0"/>
              <a:ea typeface="굴림" charset="0"/>
            </a:endParaRPr>
          </a:p>
        </p:txBody>
      </p:sp>
      <p:sp>
        <p:nvSpPr>
          <p:cNvPr id="27" name="Google Shape;192;p24">
            <a:extLst>
              <a:ext uri="{FF2B5EF4-FFF2-40B4-BE49-F238E27FC236}">
                <a16:creationId xmlns:a16="http://schemas.microsoft.com/office/drawing/2014/main" id="{A999DBFB-E9ED-A84A-9CA8-5BDDD8F116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807" y="53422"/>
            <a:ext cx="8857857" cy="6047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>
                <a:solidFill>
                  <a:schemeClr val="bg1"/>
                </a:solidFill>
              </a:rPr>
              <a:t>Script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6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95536" y="2067694"/>
            <a:ext cx="768487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8.4. Mental Objects and Modal Logic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77;p7">
            <a:extLst>
              <a:ext uri="{FF2B5EF4-FFF2-40B4-BE49-F238E27FC236}">
                <a16:creationId xmlns:a16="http://schemas.microsoft.com/office/drawing/2014/main" id="{E5808555-A5C0-9B47-8CC8-4BEE7BF5029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8.4 Mental Objects and Modal Logic (1/3)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2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8937" y="697990"/>
                <a:ext cx="9029700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sz="1900" dirty="0"/>
                  <a:t>A model of mental objects that are someone's head and of the mental processes</a:t>
                </a:r>
              </a:p>
              <a:p>
                <a:pPr marL="247650" indent="-285750">
                  <a:lnSpc>
                    <a:spcPts val="2500"/>
                  </a:lnSpc>
                  <a:spcBef>
                    <a:spcPts val="360"/>
                  </a:spcBef>
                  <a:buSzPts val="1800"/>
                </a:pPr>
                <a:r>
                  <a:rPr lang="en-US" sz="2200" dirty="0">
                    <a:solidFill>
                      <a:srgbClr val="0000FF"/>
                    </a:solidFill>
                  </a:rPr>
                  <a:t>Propositional attitude</a:t>
                </a:r>
                <a:endParaRPr lang="en-US" dirty="0">
                  <a:solidFill>
                    <a:srgbClr val="0000FF"/>
                  </a:solidFill>
                </a:endParaRPr>
              </a:p>
              <a:p>
                <a:pPr marL="742950" lvl="1" indent="-285750">
                  <a:lnSpc>
                    <a:spcPts val="25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Mental objects such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𝐵𝑒𝑙𝑖𝑒𝑣𝑒𝑠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𝐾𝑛𝑜𝑤𝑠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𝑊𝑎𝑛𝑡𝑠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𝐼𝑛𝑓𝑜𝑟𝑚𝑠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  <a:p>
                <a:pPr marL="457200" lvl="1" indent="0">
                  <a:lnSpc>
                    <a:spcPts val="2500"/>
                  </a:lnSpc>
                  <a:spcBef>
                    <a:spcPts val="320"/>
                  </a:spcBef>
                  <a:buSzPts val="16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1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altLang="ko-Kore-KR" sz="1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𝐾𝑛𝑜𝑤𝑠</m:t>
                      </m:r>
                      <m:r>
                        <a:rPr lang="en-US" altLang="ko-Kore-KR" sz="1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ore-KR" sz="1800" i="1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𝐿𝑜𝑖𝑠</m:t>
                      </m:r>
                      <m:r>
                        <a:rPr lang="en-US" altLang="ko-Kore-KR" sz="1800" i="1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ore-KR" sz="1800" i="1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𝐶𝑎𝑛𝐹𝑙𝑦</m:t>
                      </m:r>
                      <m:r>
                        <a:rPr lang="en-US" altLang="ko-Kore-KR" sz="1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ore-KR" sz="1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𝐶𝑙𝑎𝑟𝑘</m:t>
                      </m:r>
                      <m:r>
                        <a:rPr lang="en-US" altLang="ko-Kore-KR" sz="1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800" dirty="0"/>
              </a:p>
              <a:p>
                <a:pPr marL="742950" lvl="1" indent="-285750">
                  <a:lnSpc>
                    <a:spcPts val="25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solidFill>
                      <a:srgbClr val="0000FF"/>
                    </a:solidFill>
                  </a:rPr>
                  <a:t>Reification: </a:t>
                </a:r>
                <a:r>
                  <a:rPr lang="en-US" sz="1800" dirty="0"/>
                  <a:t>turning a proposition into an object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ore-KR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𝑆𝑢𝑝𝑒𝑟𝑚𝑎𝑛</m:t>
                        </m:r>
                        <m:r>
                          <a:rPr lang="en-US" altLang="ko-Kore-KR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altLang="ko-Kore-KR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𝐶𝑙𝑎𝑟𝑘</m:t>
                        </m:r>
                      </m:e>
                    </m:d>
                    <m:r>
                      <a:rPr lang="en-US" altLang="ko-Kore-KR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 </m:t>
                    </m:r>
                    <m:r>
                      <a:rPr lang="en-US" altLang="ko-Kore-KR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𝐾𝑛𝑜𝑤𝑠</m:t>
                    </m:r>
                    <m:d>
                      <m:dPr>
                        <m:ctrlPr>
                          <a:rPr lang="en-US" altLang="ko-Kore-KR" sz="1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800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𝐿𝑜𝑖𝑠</m:t>
                        </m:r>
                        <m:r>
                          <a:rPr lang="en-US" altLang="ko-Kore-KR" sz="1800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1800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𝐶𝑎𝑛𝐹𝑙𝑦</m:t>
                        </m:r>
                        <m:d>
                          <m:dPr>
                            <m:ctrlPr>
                              <a:rPr lang="en-US" altLang="ko-Kore-KR" sz="1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ore-KR" sz="1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𝑆𝑢𝑝𝑒𝑟𝑚𝑎𝑛</m:t>
                            </m:r>
                          </m:e>
                        </m:d>
                      </m:e>
                    </m:d>
                  </m:oMath>
                </a14:m>
                <a:endParaRPr lang="en-US" altLang="ko-Kore-KR" sz="1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ts val="25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en-US" altLang="ko-Kore-KR" sz="1800" dirty="0">
                    <a:solidFill>
                      <a:srgbClr val="0070C0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ko-Kore-KR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ko-Kore-KR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𝐾𝑛𝑜𝑤𝑠</m:t>
                    </m:r>
                    <m:r>
                      <a:rPr lang="en-US" altLang="ko-Kore-KR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𝐿𝑜𝑖𝑠</m:t>
                    </m:r>
                    <m:r>
                      <a:rPr lang="en-US" altLang="ko-Kore-KR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𝐶𝑎𝑛𝐹𝑙𝑦</m:t>
                    </m:r>
                    <m:r>
                      <a:rPr lang="en-US" altLang="ko-Kore-KR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𝐶𝑙𝑎𝑟𝑘</m:t>
                    </m:r>
                    <m:r>
                      <a:rPr lang="en-US" altLang="ko-Kore-KR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ore-KR" sz="1800" dirty="0">
                  <a:solidFill>
                    <a:srgbClr val="0070C0"/>
                  </a:solidFill>
                </a:endParaRPr>
              </a:p>
              <a:p>
                <a:pPr marL="742950" lvl="1" indent="-285750">
                  <a:lnSpc>
                    <a:spcPts val="25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solidFill>
                      <a:srgbClr val="0000FF"/>
                    </a:solidFill>
                  </a:rPr>
                  <a:t>Referential transparency</a:t>
                </a:r>
              </a:p>
              <a:p>
                <a:pPr marL="1200150" lvl="2" indent="-285750">
                  <a:lnSpc>
                    <a:spcPts val="25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200" dirty="0">
                    <a:solidFill>
                      <a:schemeClr val="tx1"/>
                    </a:solidFill>
                  </a:rPr>
                  <a:t>It doesn’t matter what term a logic uses to refer to an object, what matters is the object that the term names. 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ts val="25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en-US" sz="18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𝐶𝑙𝑎𝑟𝑘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𝑆𝑢𝑝𝑒𝑟𝑚𝑎𝑛</m:t>
                    </m:r>
                  </m:oMath>
                </a14:m>
                <a:r>
                  <a:rPr lang="en-US" sz="1800" dirty="0"/>
                  <a:t> are two names for the same person</a:t>
                </a:r>
              </a:p>
              <a:p>
                <a:pPr marL="457200" lvl="1" indent="0">
                  <a:lnSpc>
                    <a:spcPts val="25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en-US" sz="1800" dirty="0"/>
                  <a:t>	If an agent knows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2+2=4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4&lt;5</m:t>
                    </m:r>
                  </m:oMath>
                </a14:m>
                <a:r>
                  <a:rPr lang="en-US" sz="1800" dirty="0"/>
                  <a:t>, then the agent knows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2+2&lt;5</m:t>
                    </m:r>
                  </m:oMath>
                </a14:m>
                <a:endParaRPr lang="en-US" sz="1800" dirty="0"/>
              </a:p>
              <a:p>
                <a:pPr marL="457200" lvl="1" indent="0">
                  <a:lnSpc>
                    <a:spcPts val="2500"/>
                  </a:lnSpc>
                  <a:spcBef>
                    <a:spcPts val="320"/>
                  </a:spcBef>
                  <a:buSzPts val="1600"/>
                  <a:buNone/>
                </a:pPr>
                <a:endParaRPr lang="en-US" sz="1800" dirty="0"/>
              </a:p>
              <a:p>
                <a:pPr marL="1143000" lvl="2" indent="-127000" algn="l" rtl="0">
                  <a:lnSpc>
                    <a:spcPts val="25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:endParaRPr lang="en-US" sz="1600" dirty="0"/>
              </a:p>
              <a:p>
                <a:pPr marL="1143000" lvl="2" indent="-127000" algn="l" rtl="0">
                  <a:lnSpc>
                    <a:spcPts val="25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:endParaRPr lang="en-US" sz="1600" dirty="0"/>
              </a:p>
              <a:p>
                <a:pPr marL="811213" lvl="1" indent="0" algn="l" rtl="0">
                  <a:lnSpc>
                    <a:spcPts val="25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None/>
                </a:pPr>
                <a:endParaRPr sz="1400" i="1" dirty="0"/>
              </a:p>
            </p:txBody>
          </p:sp>
        </mc:Choice>
        <mc:Fallback xmlns="">
          <p:sp>
            <p:nvSpPr>
              <p:cNvPr id="166" name="Google Shape;166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8937" y="697990"/>
                <a:ext cx="9029700" cy="4105275"/>
              </a:xfrm>
              <a:prstGeom prst="rect">
                <a:avLst/>
              </a:prstGeom>
              <a:blipFill>
                <a:blip r:embed="rId3"/>
                <a:stretch>
                  <a:fillRect l="-703" t="-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8.4 Mental Objects and Modal Logic (2/3)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2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18222" y="820132"/>
                <a:ext cx="8574947" cy="4072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sz="1900" dirty="0"/>
                  <a:t>A model of mental objects that are someone's head and of the mental processes</a:t>
                </a:r>
              </a:p>
              <a:p>
                <a:pPr marL="247650" indent="-285750">
                  <a:lnSpc>
                    <a:spcPts val="2500"/>
                  </a:lnSpc>
                  <a:spcBef>
                    <a:spcPts val="360"/>
                  </a:spcBef>
                  <a:buSzPts val="1800"/>
                </a:pPr>
                <a:r>
                  <a:rPr lang="en-US" sz="2200" dirty="0">
                    <a:solidFill>
                      <a:srgbClr val="0000FF"/>
                    </a:solidFill>
                  </a:rPr>
                  <a:t>Modal logic: </a:t>
                </a:r>
                <a:r>
                  <a:rPr lang="en-US" sz="2000" b="0" dirty="0"/>
                  <a:t>including </a:t>
                </a:r>
                <a:r>
                  <a:rPr lang="en-US" sz="2000" b="0" dirty="0">
                    <a:solidFill>
                      <a:srgbClr val="0000FF"/>
                    </a:solidFill>
                  </a:rPr>
                  <a:t>modal operators </a:t>
                </a:r>
                <a:r>
                  <a:rPr lang="en-US" sz="2000" b="0" dirty="0"/>
                  <a:t>that take sentences as arguments</a:t>
                </a:r>
                <a:endParaRPr lang="en-US" b="0" dirty="0"/>
              </a:p>
              <a:p>
                <a:pPr marL="1200150" lvl="2" indent="-285750">
                  <a:lnSpc>
                    <a:spcPts val="25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Regular logic: a single modality, i.e. the modality of </a:t>
                </a:r>
                <a:r>
                  <a:rPr lang="en-US" sz="1600" dirty="0">
                    <a:solidFill>
                      <a:srgbClr val="0000FF"/>
                    </a:solidFill>
                  </a:rPr>
                  <a:t>truth </a:t>
                </a:r>
              </a:p>
              <a:p>
                <a:pPr marL="742950" lvl="1" indent="-285750">
                  <a:lnSpc>
                    <a:spcPts val="25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800" dirty="0"/>
                  <a:t>“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knows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” is represented with the notation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ore-K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ore-KR" sz="1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altLang="ko-Kore-K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ore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ar-AE" sz="18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  </a:t>
                </a:r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:r>
                  <a:rPr lang="en-US" sz="1200" b="1" dirty="0">
                    <a:solidFill>
                      <a:schemeClr val="tx1"/>
                    </a:solidFill>
                  </a:rPr>
                  <a:t>K</a:t>
                </a:r>
                <a:r>
                  <a:rPr lang="en-US" sz="1200" dirty="0">
                    <a:solidFill>
                      <a:schemeClr val="tx1"/>
                    </a:solidFill>
                  </a:rPr>
                  <a:t> is the modal operator for knowledge)</a:t>
                </a:r>
                <a:endParaRPr lang="ar-AE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ts val="25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" altLang="ko-Kore-KR" sz="1800" dirty="0"/>
                  <a:t>Modal operator </a:t>
                </a:r>
                <a14:m>
                  <m:oMath xmlns:m="http://schemas.openxmlformats.org/officeDocument/2006/math">
                    <m:r>
                      <a:rPr lang="ar-AE" altLang="ko-Kore-KR" sz="1800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" altLang="ko-Kore-KR" sz="1800" dirty="0"/>
                  <a:t> takes an agent (written as the subscript) and a sentence.</a:t>
                </a:r>
              </a:p>
              <a:p>
                <a:pPr marL="742950" lvl="1" indent="-285750">
                  <a:lnSpc>
                    <a:spcPts val="25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" altLang="ko-Kore-KR" sz="1800" dirty="0"/>
                  <a:t>Modal logic can be used to </a:t>
                </a:r>
                <a:r>
                  <a:rPr lang="en" altLang="ko-Kore-KR" sz="1800" dirty="0">
                    <a:solidFill>
                      <a:srgbClr val="0000FF"/>
                    </a:solidFill>
                  </a:rPr>
                  <a:t>reason</a:t>
                </a:r>
                <a:r>
                  <a:rPr lang="en" altLang="ko-Kore-KR" sz="1800" dirty="0"/>
                  <a:t> about </a:t>
                </a:r>
                <a:r>
                  <a:rPr lang="en" altLang="ko-Kore-KR" sz="1800" dirty="0">
                    <a:solidFill>
                      <a:srgbClr val="0000FF"/>
                    </a:solidFill>
                  </a:rPr>
                  <a:t>nested knowledge sentences</a:t>
                </a:r>
                <a:r>
                  <a:rPr lang="en" altLang="ko-Kore-KR" sz="1800" dirty="0"/>
                  <a:t>: what one agent knows about another agent’s knowledge</a:t>
                </a:r>
              </a:p>
              <a:p>
                <a:pPr marL="457200" lvl="1" indent="0">
                  <a:lnSpc>
                    <a:spcPts val="25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en-US" altLang="ko-Kore-KR" sz="1800" dirty="0">
                    <a:solidFill>
                      <a:schemeClr val="accent1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altLang="ko-Kore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𝐿𝑜𝑖𝑠</m:t>
                        </m:r>
                      </m:sub>
                    </m:sSub>
                    <m:r>
                      <a:rPr lang="en-US" altLang="ko-Kore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ore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altLang="ko-Kore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𝐶𝑙𝑎𝑟𝑘</m:t>
                        </m:r>
                      </m:sub>
                    </m:sSub>
                    <m:r>
                      <a:rPr lang="en-US" altLang="ko-Kore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𝐼𝑑𝑒𝑛𝑡𝑖𝑡𝑦</m:t>
                    </m:r>
                    <m:d>
                      <m:dPr>
                        <m:ctrlPr>
                          <a:rPr lang="en-US" altLang="ko-Kore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𝑆𝑢𝑝𝑒𝑟𝑚𝑎𝑛</m:t>
                        </m:r>
                        <m:r>
                          <a:rPr lang="en-US" altLang="ko-Kore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𝐶𝑙𝑎𝑟𝑘</m:t>
                        </m:r>
                      </m:e>
                    </m:d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ko-Kore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altLang="ko-Kore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𝐶𝑙𝑎𝑟𝑘</m:t>
                        </m:r>
                      </m:sub>
                    </m:sSub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𝐼𝑑𝑒𝑛𝑡𝑖𝑡𝑦</m:t>
                    </m:r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𝑆𝑢𝑝𝑒𝑟𝑚𝑎𝑛</m:t>
                    </m:r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𝐶𝑙𝑎𝑟𝑘</m:t>
                    </m:r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" altLang="ko-Kore-KR" sz="1600" dirty="0"/>
              </a:p>
              <a:p>
                <a:pPr marL="742950" lvl="1" indent="-285750">
                  <a:lnSpc>
                    <a:spcPts val="25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" altLang="ko-Kore-KR" sz="1600" dirty="0"/>
                  <a:t>Modal logic solves some </a:t>
                </a:r>
                <a:r>
                  <a:rPr lang="en" altLang="ko-Kore-KR" sz="1600" dirty="0">
                    <a:solidFill>
                      <a:srgbClr val="C00000"/>
                    </a:solidFill>
                  </a:rPr>
                  <a:t>tricky issues</a:t>
                </a:r>
                <a:r>
                  <a:rPr lang="en" altLang="ko-Kore-KR" sz="1600" dirty="0"/>
                  <a:t> with the interplay of quantifiers and knowledge</a:t>
                </a:r>
              </a:p>
              <a:p>
                <a:pPr marL="457200" lvl="1" indent="0">
                  <a:lnSpc>
                    <a:spcPts val="25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en-US" altLang="ko-Kore-KR" sz="1600" b="0" dirty="0"/>
                  <a:t>              “Bond knows that someone is spy”:</a:t>
                </a:r>
                <a:r>
                  <a:rPr lang="en-US" altLang="ko-Kore-KR" sz="1800" b="0" dirty="0"/>
                  <a:t> </a:t>
                </a:r>
                <a:r>
                  <a:rPr lang="en-US" altLang="ko-Kore-KR" sz="1600" b="0" dirty="0"/>
                  <a:t>First, </a:t>
                </a:r>
                <a14:m>
                  <m:oMath xmlns:m="http://schemas.openxmlformats.org/officeDocument/2006/math">
                    <m:r>
                      <a:rPr lang="en-US" altLang="ko-Kore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ko-Kore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ore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altLang="ko-Kore-KR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ore-KR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altLang="ko-Kore-KR" sz="1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𝐵𝑜𝑛𝑑</m:t>
                        </m:r>
                      </m:sub>
                    </m:sSub>
                    <m:r>
                      <a:rPr lang="en-US" altLang="ko-Kore-KR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𝑆𝑝𝑦</m:t>
                    </m:r>
                    <m:d>
                      <m:dPr>
                        <m:ctrlPr>
                          <a:rPr lang="en-US" altLang="ko-Kore-KR" sz="1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ore-KR" sz="1600" dirty="0"/>
                  <a:t> Second,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ore-KR" sz="16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ko-Kore-KR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altLang="ko-Kore-KR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𝐵𝑜𝑛𝑑</m:t>
                        </m:r>
                      </m:sub>
                    </m:sSub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ko-Kore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ore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ore-KR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𝑆𝑝𝑦</m:t>
                    </m:r>
                    <m:d>
                      <m:dPr>
                        <m:ctrlPr>
                          <a:rPr lang="en-US" altLang="ko-Kore-KR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ko-Kore-KR" sz="1800" dirty="0"/>
              </a:p>
              <a:p>
                <a:pPr marL="457200" lvl="1" indent="0">
                  <a:lnSpc>
                    <a:spcPts val="2500"/>
                  </a:lnSpc>
                  <a:spcBef>
                    <a:spcPts val="320"/>
                  </a:spcBef>
                  <a:buSzPts val="1600"/>
                  <a:buNone/>
                </a:pPr>
                <a:r>
                  <a:rPr lang="en" altLang="ko-Kore-KR" sz="1800" dirty="0"/>
                  <a:t>     </a:t>
                </a:r>
                <a:r>
                  <a:rPr lang="en" altLang="ko-Kore-KR" sz="1400" dirty="0"/>
                  <a:t>In each accessible world there is an </a:t>
                </a:r>
                <a14:m>
                  <m:oMath xmlns:m="http://schemas.openxmlformats.org/officeDocument/2006/math"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" altLang="ko-Kore-KR" sz="1400" dirty="0"/>
                  <a:t> that is a spy, but it need not be the same </a:t>
                </a:r>
                <a14:m>
                  <m:oMath xmlns:m="http://schemas.openxmlformats.org/officeDocument/2006/math">
                    <m:r>
                      <a:rPr lang="en-US" altLang="ko-Kore-KR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" altLang="ko-Kore-KR" sz="1400" dirty="0"/>
                  <a:t> in each world</a:t>
                </a:r>
                <a:endParaRPr lang="en-US" altLang="ko-Kore-KR" sz="1400" dirty="0"/>
              </a:p>
              <a:p>
                <a:pPr marL="457200" lvl="1" indent="0">
                  <a:lnSpc>
                    <a:spcPts val="2500"/>
                  </a:lnSpc>
                  <a:spcBef>
                    <a:spcPts val="320"/>
                  </a:spcBef>
                  <a:buSzPts val="1600"/>
                  <a:buNone/>
                </a:pPr>
                <a:endParaRPr lang="en-US" sz="1400" dirty="0"/>
              </a:p>
              <a:p>
                <a:pPr marL="1143000" lvl="2" indent="-127000" rtl="0">
                  <a:lnSpc>
                    <a:spcPts val="25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:endParaRPr lang="en-US" sz="1200" dirty="0"/>
              </a:p>
              <a:p>
                <a:pPr marL="1143000" lvl="2" indent="-127000" algn="l" rtl="0">
                  <a:lnSpc>
                    <a:spcPts val="25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:endParaRPr lang="en-US" sz="1600" dirty="0"/>
              </a:p>
              <a:p>
                <a:pPr marL="811213" lvl="1" indent="0" algn="l" rtl="0">
                  <a:lnSpc>
                    <a:spcPts val="25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None/>
                </a:pPr>
                <a:endParaRPr sz="1400" i="1" dirty="0"/>
              </a:p>
            </p:txBody>
          </p:sp>
        </mc:Choice>
        <mc:Fallback xmlns="">
          <p:sp>
            <p:nvSpPr>
              <p:cNvPr id="166" name="Google Shape;166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222" y="820132"/>
                <a:ext cx="8574947" cy="4072379"/>
              </a:xfrm>
              <a:prstGeom prst="rect">
                <a:avLst/>
              </a:prstGeom>
              <a:blipFill>
                <a:blip r:embed="rId3"/>
                <a:stretch>
                  <a:fillRect l="-592" t="-3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087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8.4 Mental Objects and Modal Logic (3/3)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Google Shape;172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5760" y="843558"/>
                <a:ext cx="8484712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r>
                  <a:rPr lang="en-US" sz="2800" dirty="0"/>
                  <a:t>Other modal logics</a:t>
                </a:r>
                <a:endParaRPr dirty="0"/>
              </a:p>
              <a:p>
                <a:pPr marL="800100" lvl="1" indent="-342900" algn="l" rtl="0">
                  <a:lnSpc>
                    <a:spcPct val="125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Modal operators in </a:t>
                </a:r>
                <a:r>
                  <a:rPr lang="en-US" sz="2400" b="1" dirty="0">
                    <a:solidFill>
                      <a:srgbClr val="0432FF"/>
                    </a:solidFill>
                  </a:rPr>
                  <a:t>linear temporal logic</a:t>
                </a:r>
                <a:endParaRPr b="1" dirty="0">
                  <a:solidFill>
                    <a:srgbClr val="0432FF"/>
                  </a:solidFill>
                </a:endParaRPr>
              </a:p>
              <a:p>
                <a:pPr marL="1257300" lvl="2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: “</a:t>
                </a:r>
                <a:r>
                  <a:rPr lang="en-US" sz="2000" i="1" dirty="0"/>
                  <a:t>P</a:t>
                </a:r>
                <a:r>
                  <a:rPr lang="en-US" sz="2000" dirty="0"/>
                  <a:t> will be true in the next time step” </a:t>
                </a:r>
                <a:endParaRPr dirty="0"/>
              </a:p>
              <a:p>
                <a:pPr marL="1257300" lvl="2">
                  <a:spcBef>
                    <a:spcPts val="400"/>
                  </a:spcBef>
                  <a:buSzPts val="2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: “</a:t>
                </a:r>
                <a:r>
                  <a:rPr lang="en-US" sz="2000" i="1" dirty="0"/>
                  <a:t>P</a:t>
                </a:r>
                <a:r>
                  <a:rPr lang="en-US" sz="2000" dirty="0"/>
                  <a:t> will eventually (</a:t>
                </a:r>
                <a14:m>
                  <m:oMath xmlns:m="http://schemas.openxmlformats.org/officeDocument/2006/math">
                    <m:r>
                      <a:rPr lang="en-US" altLang="ko-Kore-KR" sz="2000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000" dirty="0"/>
                  <a:t>inally) be true in some future time step” </a:t>
                </a:r>
                <a:endParaRPr dirty="0"/>
              </a:p>
              <a:p>
                <a:pPr marL="1257300" lvl="2">
                  <a:spcBef>
                    <a:spcPts val="400"/>
                  </a:spcBef>
                  <a:buSzPts val="2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: “</a:t>
                </a:r>
                <a:r>
                  <a:rPr lang="en-US" sz="2000" i="1" dirty="0"/>
                  <a:t>P </a:t>
                </a:r>
                <a:r>
                  <a:rPr lang="en-US" sz="2000" dirty="0"/>
                  <a:t>is always (</a:t>
                </a:r>
                <a14:m>
                  <m:oMath xmlns:m="http://schemas.openxmlformats.org/officeDocument/2006/math">
                    <m:r>
                      <a:rPr lang="en-US" altLang="ko-Kore-KR" sz="2000" b="1" dirty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sz="2000" dirty="0"/>
                  <a:t>lobally) true” </a:t>
                </a:r>
                <a:endParaRPr dirty="0"/>
              </a:p>
              <a:p>
                <a:pPr marL="1257300" lvl="2">
                  <a:spcBef>
                    <a:spcPts val="400"/>
                  </a:spcBef>
                  <a:buSzPts val="2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: “</a:t>
                </a:r>
                <a:r>
                  <a:rPr lang="en-US" sz="2000" i="1" dirty="0"/>
                  <a:t>P</a:t>
                </a:r>
                <a:r>
                  <a:rPr lang="en-US" sz="2000" dirty="0"/>
                  <a:t> remains true until </a:t>
                </a:r>
                <a14:m>
                  <m:oMath xmlns:m="http://schemas.openxmlformats.org/officeDocument/2006/math">
                    <m:r>
                      <a:rPr lang="en-US" altLang="ko-Kore-KR" sz="20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 occurs” </a:t>
                </a:r>
                <a:endParaRPr dirty="0"/>
              </a:p>
              <a:p>
                <a:pPr marL="1143000" lvl="2" indent="-1016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sz="2000" dirty="0"/>
              </a:p>
              <a:p>
                <a:pPr marL="811213" lvl="1" indent="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None/>
                </a:pPr>
                <a:endParaRPr sz="1800" i="1" dirty="0"/>
              </a:p>
            </p:txBody>
          </p:sp>
        </mc:Choice>
        <mc:Fallback xmlns="">
          <p:sp>
            <p:nvSpPr>
              <p:cNvPr id="172" name="Google Shape;172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760" y="843558"/>
                <a:ext cx="8484712" cy="4105275"/>
              </a:xfrm>
              <a:prstGeom prst="rect">
                <a:avLst/>
              </a:prstGeom>
              <a:blipFill>
                <a:blip r:embed="rId3"/>
                <a:stretch>
                  <a:fillRect l="-13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107503" y="2067694"/>
            <a:ext cx="867555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8.5 Reasoning Systems for Categories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8.5 Reasoning Systems for Categories (1/6)</a:t>
            </a: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335760" y="843559"/>
            <a:ext cx="7931547" cy="389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Two systems for reasoning with categories</a:t>
            </a:r>
            <a:endParaRPr dirty="0"/>
          </a:p>
          <a:p>
            <a:pPr marL="800100" lvl="1" indent="-3429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Semantic Networks</a:t>
            </a:r>
            <a:endParaRPr dirty="0">
              <a:solidFill>
                <a:srgbClr val="0000FF"/>
              </a:solidFill>
            </a:endParaRPr>
          </a:p>
          <a:p>
            <a:pPr marL="1200150" lvl="2" indent="-2857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/>
              <a:t>Graphical aids for visualizing knowledge</a:t>
            </a:r>
            <a:endParaRPr dirty="0"/>
          </a:p>
          <a:p>
            <a:pPr marL="1200150" lvl="2" indent="-2857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/>
              <a:t>Mechanisms for inferring properties of objects based on category membership</a:t>
            </a:r>
            <a:endParaRPr sz="1100" dirty="0"/>
          </a:p>
          <a:p>
            <a:pPr marL="800100" lvl="1" indent="-3429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Description Logics</a:t>
            </a:r>
            <a:endParaRPr dirty="0">
              <a:solidFill>
                <a:srgbClr val="0000FF"/>
              </a:solidFill>
            </a:endParaRPr>
          </a:p>
          <a:p>
            <a:pPr marL="1200150" lvl="2" indent="-2857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/>
              <a:t>Formal language for constructing and combining category definitions</a:t>
            </a:r>
            <a:endParaRPr dirty="0"/>
          </a:p>
          <a:p>
            <a:pPr marL="1200150" lvl="2" indent="-2857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dirty="0"/>
              <a:t>Algorithms for classifying objects and determining </a:t>
            </a:r>
            <a:r>
              <a:rPr lang="en-US" dirty="0" err="1"/>
              <a:t>subsumption</a:t>
            </a:r>
            <a:r>
              <a:rPr lang="en-US" dirty="0"/>
              <a:t> relationships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187" name="Google Shape;187;p23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8.5 Reasoning Systems for Categories (2/6)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9075948" y="3165695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996096" y="4833617"/>
            <a:ext cx="640456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7183" y="1445753"/>
            <a:ext cx="3744417" cy="2517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3;p24">
            <a:extLst>
              <a:ext uri="{FF2B5EF4-FFF2-40B4-BE49-F238E27FC236}">
                <a16:creationId xmlns:a16="http://schemas.microsoft.com/office/drawing/2014/main" id="{6280DF98-2F12-914A-B5F9-5E0995A6A68F}"/>
              </a:ext>
            </a:extLst>
          </p:cNvPr>
          <p:cNvSpPr txBox="1">
            <a:spLocks/>
          </p:cNvSpPr>
          <p:nvPr/>
        </p:nvSpPr>
        <p:spPr>
          <a:xfrm>
            <a:off x="304800" y="851432"/>
            <a:ext cx="5262188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9100" marR="0" lvl="0" indent="-342900" algn="l" rtl="0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  <a:defRPr sz="2400" b="1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/>
              </a:defRPr>
            </a:lvl1pPr>
            <a:lvl2pPr marL="914400" marR="0" lvl="1" indent="-3556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/>
              <a:t>Semantic Networks</a:t>
            </a:r>
          </a:p>
          <a:p>
            <a:pPr marL="742950" lvl="1" indent="-285750">
              <a:spcBef>
                <a:spcPts val="36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Graphical notation with underlying logical representation</a:t>
            </a:r>
            <a:endParaRPr lang="en-US" dirty="0"/>
          </a:p>
          <a:p>
            <a:pPr marL="742950" lvl="1" indent="-285750">
              <a:spcBef>
                <a:spcPts val="36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A form of logic, but not first-order logic (FOL)</a:t>
            </a:r>
            <a:endParaRPr lang="en-US" dirty="0"/>
          </a:p>
          <a:p>
            <a:pPr marL="742950" lvl="1" indent="-285750">
              <a:spcBef>
                <a:spcPts val="36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Capable of representing </a:t>
            </a:r>
            <a:r>
              <a:rPr lang="en-US" sz="1800" dirty="0">
                <a:solidFill>
                  <a:srgbClr val="0432FF"/>
                </a:solidFill>
              </a:rPr>
              <a:t>objects, categories, and relations</a:t>
            </a:r>
            <a:r>
              <a:rPr lang="en-US" sz="1800" dirty="0"/>
              <a:t> among objects, etc.</a:t>
            </a:r>
            <a:endParaRPr lang="en-US" dirty="0"/>
          </a:p>
          <a:p>
            <a:pPr marL="742950" lvl="1" indent="-285750">
              <a:spcBef>
                <a:spcPts val="36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Convenient representation of </a:t>
            </a:r>
            <a:r>
              <a:rPr lang="en-US" sz="1800" dirty="0">
                <a:solidFill>
                  <a:srgbClr val="0432FF"/>
                </a:solidFill>
              </a:rPr>
              <a:t>inheritance</a:t>
            </a:r>
            <a:r>
              <a:rPr lang="en-US" sz="1800" dirty="0"/>
              <a:t>, multiple inheritance (sometimes)</a:t>
            </a:r>
            <a:endParaRPr lang="en-US" dirty="0"/>
          </a:p>
          <a:p>
            <a:pPr marL="742950" lvl="1" indent="-285750">
              <a:spcBef>
                <a:spcPts val="36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Example of semantic network</a:t>
            </a:r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  <a:p>
            <a:pPr marL="742950" lvl="1" indent="-158750">
              <a:buFont typeface="Arial"/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480"/>
              </a:spcBef>
              <a:buSzPts val="2400"/>
              <a:buFont typeface="Arial"/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1CC2-C683-42D3-9783-40F68F6D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9B2D23-C7A3-41AF-B9F4-726B68EAC8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36" y="718557"/>
            <a:ext cx="8642956" cy="405204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Knowledge-Based Agents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lectures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an agent with a </a:t>
            </a: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make </a:t>
            </a: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enable it to act appropriately</a:t>
            </a:r>
            <a:endParaRPr lang="en-US" altLang="ko-KR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Representation </a:t>
            </a:r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b="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lecture</a:t>
            </a:r>
            <a:r>
              <a:rPr lang="en-US" altLang="ko-K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360"/>
              </a:spcBef>
              <a:buClr>
                <a:schemeClr val="dk1"/>
              </a:buClr>
              <a:buSzPts val="1800"/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ko-KR" sz="1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en-US" altLang="ko-KR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put into such an agent’s knowledge base—how to </a:t>
            </a:r>
            <a:r>
              <a:rPr lang="en-US" altLang="ko-KR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facts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world in a form that can be used to reason and solve problems</a:t>
            </a:r>
          </a:p>
          <a:p>
            <a:pPr marL="1200150" lvl="2" indent="-285750">
              <a:lnSpc>
                <a:spcPct val="100000"/>
              </a:lnSpc>
              <a:spcBef>
                <a:spcPts val="320"/>
              </a:spcBef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First-order logic</a:t>
            </a:r>
          </a:p>
          <a:p>
            <a:pPr marL="1200150" lvl="2" indent="-285750">
              <a:lnSpc>
                <a:spcPct val="100000"/>
              </a:lnSpc>
              <a:spcBef>
                <a:spcPts val="320"/>
              </a:spcBef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networks</a:t>
            </a:r>
          </a:p>
          <a:p>
            <a:pPr marL="1200150" lvl="2" indent="-285750">
              <a:lnSpc>
                <a:spcPct val="100000"/>
              </a:lnSpc>
              <a:spcBef>
                <a:spcPts val="320"/>
              </a:spcBef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Scripts, frames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 Lectures …..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representation formalisms such as </a:t>
            </a:r>
            <a:r>
              <a:rPr lang="en-US" altLang="ko-KR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task networks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reasoning about plans (Ch 11), </a:t>
            </a:r>
            <a:r>
              <a:rPr lang="en-US" altLang="ko-KR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networks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reasoning with uncertainty (Ch 13), </a:t>
            </a:r>
            <a:r>
              <a:rPr lang="en-US" altLang="ko-KR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models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reasoning over time (Ch 16), and </a:t>
            </a:r>
            <a:r>
              <a:rPr lang="en-US" altLang="ko-KR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reasoning about images, sounds, and other data (Ch 22)</a:t>
            </a:r>
          </a:p>
          <a:p>
            <a:pPr marL="628650" lvl="1" indent="-342900">
              <a:lnSpc>
                <a:spcPct val="100000"/>
              </a:lnSpc>
              <a:buFont typeface="Wingdings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4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8.5 Reasoning Systems for Categories (3/6)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Google Shape;203;p2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5759" y="737156"/>
                <a:ext cx="8440595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sz="2000" dirty="0"/>
                  <a:t>Semantic Networks</a:t>
                </a:r>
                <a:endParaRPr dirty="0"/>
              </a:p>
              <a:p>
                <a:pPr marL="247650" indent="-285750">
                  <a:lnSpc>
                    <a:spcPts val="1800"/>
                  </a:lnSpc>
                  <a:spcBef>
                    <a:spcPts val="320"/>
                  </a:spcBef>
                  <a:buSzPts val="1600"/>
                </a:pPr>
                <a:r>
                  <a:rPr lang="en-US" sz="1800" dirty="0"/>
                  <a:t>Drawbacks </a:t>
                </a:r>
                <a:r>
                  <a:rPr lang="en-US" sz="1800" b="0" dirty="0"/>
                  <a:t>of semantic networks compared to FOL</a:t>
                </a:r>
              </a:p>
              <a:p>
                <a:pPr marL="742950" lvl="1" indent="-285750">
                  <a:lnSpc>
                    <a:spcPts val="1800"/>
                  </a:lnSpc>
                  <a:spcBef>
                    <a:spcPts val="320"/>
                  </a:spcBef>
                  <a:buSzPts val="1600"/>
                  <a:buFont typeface="Wingdings" pitchFamily="2" charset="2"/>
                  <a:buChar char="§"/>
                </a:pPr>
                <a:r>
                  <a:rPr lang="en-US" sz="1400" dirty="0"/>
                  <a:t>Can only express binary relationships</a:t>
                </a:r>
              </a:p>
              <a:p>
                <a:pPr marL="1200150" lvl="2" indent="-285750">
                  <a:lnSpc>
                    <a:spcPts val="1800"/>
                  </a:lnSpc>
                  <a:buFont typeface="Wingdings" pitchFamily="2" charset="2"/>
                  <a:buChar char="§"/>
                </a:pPr>
                <a:r>
                  <a:rPr lang="en-US" sz="1200" dirty="0"/>
                  <a:t>e.g.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𝐹𝑙𝑦</m:t>
                    </m:r>
                    <m:r>
                      <a:rPr lang="en-US" sz="1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𝑆h𝑎𝑛𝑘𝑎𝑟</m:t>
                    </m:r>
                    <m:r>
                      <a:rPr lang="en-US" sz="12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𝑁𝑒𝑤𝑌𝑜𝑟𝑘</m:t>
                    </m:r>
                    <m:r>
                      <a:rPr lang="en-US" sz="12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𝑁𝑒𝑤𝐷𝑒𝑙h𝑖</m:t>
                    </m:r>
                    <m:r>
                      <a:rPr lang="en-US" sz="12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𝑀𝑜𝑛𝑑𝑎𝑦</m:t>
                    </m:r>
                    <m:r>
                      <a:rPr lang="en-US" sz="1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</a:rPr>
                  <a:t>cannot be directly represented. </a:t>
                </a:r>
                <a:r>
                  <a:rPr lang="en-US" sz="1400" dirty="0">
                    <a:solidFill>
                      <a:schemeClr val="tx1"/>
                    </a:solidFill>
                    <a:sym typeface="Wingdings" pitchFamily="2" charset="2"/>
                  </a:rPr>
                  <a:t> reification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ts val="1800"/>
                  </a:lnSpc>
                  <a:spcBef>
                    <a:spcPts val="320"/>
                  </a:spcBef>
                  <a:buSzPts val="1600"/>
                  <a:buFont typeface="Wingdings" pitchFamily="2" charset="2"/>
                  <a:buChar char="§"/>
                </a:pPr>
                <a:r>
                  <a:rPr lang="en-US" sz="1400" dirty="0"/>
                  <a:t>Negation, disjunction, nested function symbols, and existential quantification are missing</a:t>
                </a:r>
                <a:endParaRPr sz="1800" dirty="0"/>
              </a:p>
              <a:p>
                <a:pPr marL="247650" indent="-285750">
                  <a:lnSpc>
                    <a:spcPts val="1800"/>
                  </a:lnSpc>
                  <a:spcBef>
                    <a:spcPts val="320"/>
                  </a:spcBef>
                  <a:buSzPts val="1600"/>
                </a:pPr>
                <a:r>
                  <a:rPr lang="en-US" sz="1800" b="0" dirty="0"/>
                  <a:t>Extendable using procedural attachments</a:t>
                </a:r>
                <a:endParaRPr sz="2200" b="0" dirty="0"/>
              </a:p>
              <a:p>
                <a:pPr marL="247650" indent="-285750">
                  <a:lnSpc>
                    <a:spcPts val="1800"/>
                  </a:lnSpc>
                  <a:spcBef>
                    <a:spcPts val="320"/>
                  </a:spcBef>
                  <a:buSzPts val="1600"/>
                </a:pPr>
                <a:r>
                  <a:rPr lang="en-US" sz="1800" b="0" dirty="0"/>
                  <a:t>Represents default values – assertions may be overridden by more specific values</a:t>
                </a:r>
                <a:endParaRPr sz="2200" b="0" dirty="0"/>
              </a:p>
              <a:p>
                <a:pPr marL="247650" indent="-285750">
                  <a:lnSpc>
                    <a:spcPts val="1800"/>
                  </a:lnSpc>
                  <a:spcBef>
                    <a:spcPts val="320"/>
                  </a:spcBef>
                  <a:buSzPts val="1600"/>
                </a:pPr>
                <a:r>
                  <a:rPr lang="en-US" sz="1800" b="0" dirty="0"/>
                  <a:t>Semantic network representing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𝐹𝑙𝑦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𝑆h𝑎𝑛𝑘𝑎𝑟</m:t>
                    </m:r>
                    <m:r>
                      <a:rPr lang="en-US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𝑁𝑒𝑤𝑌𝑜𝑟𝑘</m:t>
                    </m:r>
                    <m:r>
                      <a:rPr lang="en-US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𝑁𝑒𝑤𝐷𝑒𝑙h𝑖</m:t>
                    </m:r>
                    <m:r>
                      <a:rPr lang="en-US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𝑌𝑒𝑠𝑡𝑒𝑟𝑑𝑎𝑦</m:t>
                    </m:r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solidFill>
                    <a:srgbClr val="0070C0"/>
                  </a:solidFill>
                </a:endParaRPr>
              </a:p>
              <a:p>
                <a:pPr marL="742950" lvl="1" indent="-171450" algn="l" rtl="0">
                  <a:lnSpc>
                    <a:spcPts val="18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None/>
                </a:pPr>
                <a:endParaRPr sz="1600" dirty="0"/>
              </a:p>
              <a:p>
                <a:pPr marL="742950" lvl="1" indent="-171450" algn="l" rtl="0">
                  <a:lnSpc>
                    <a:spcPts val="18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None/>
                </a:pPr>
                <a:endParaRPr sz="1600" dirty="0"/>
              </a:p>
              <a:p>
                <a:pPr marL="457200" lvl="1" indent="0" algn="l" rtl="0">
                  <a:lnSpc>
                    <a:spcPts val="2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03" name="Google Shape;203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759" y="737156"/>
                <a:ext cx="8440595" cy="4105275"/>
              </a:xfrm>
              <a:prstGeom prst="rect">
                <a:avLst/>
              </a:prstGeom>
              <a:blipFill>
                <a:blip r:embed="rId3"/>
                <a:stretch>
                  <a:fillRect l="-601" t="-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Google Shape;204;p25"/>
          <p:cNvSpPr txBox="1"/>
          <p:nvPr/>
        </p:nvSpPr>
        <p:spPr>
          <a:xfrm>
            <a:off x="9072748" y="281445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5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388" y="2968617"/>
            <a:ext cx="3936707" cy="181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5065292" y="4379362"/>
            <a:ext cx="36111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출처: Stuart J. Russell and Peter Norvig (2021). Artificial Intelligence: A Modern Approach (4rd Edition). Pearson </a:t>
            </a: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2E6B57-73AE-874B-A8E9-43123DA74105}"/>
              </a:ext>
            </a:extLst>
          </p:cNvPr>
          <p:cNvSpPr/>
          <p:nvPr/>
        </p:nvSpPr>
        <p:spPr>
          <a:xfrm>
            <a:off x="560622" y="809201"/>
            <a:ext cx="6048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1600" dirty="0" err="1"/>
              <a:t>의미망</a:t>
            </a:r>
            <a:r>
              <a:rPr lang="ko-KR" altLang="en-US" sz="1600" dirty="0"/>
              <a:t> </a:t>
            </a:r>
            <a:r>
              <a:rPr lang="en-US" altLang="ko-KR" sz="1600" dirty="0"/>
              <a:t>(Semantic Networks)</a:t>
            </a:r>
          </a:p>
        </p:txBody>
      </p:sp>
      <p:pic>
        <p:nvPicPr>
          <p:cNvPr id="5" name="Picture 4" descr="D:\AI Slide\그림2.jpg">
            <a:extLst>
              <a:ext uri="{FF2B5EF4-FFF2-40B4-BE49-F238E27FC236}">
                <a16:creationId xmlns:a16="http://schemas.microsoft.com/office/drawing/2014/main" id="{E8356190-40F8-664B-B484-45C9FD6D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672" y="1266091"/>
            <a:ext cx="4335164" cy="326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35">
            <a:extLst>
              <a:ext uri="{FF2B5EF4-FFF2-40B4-BE49-F238E27FC236}">
                <a16:creationId xmlns:a16="http://schemas.microsoft.com/office/drawing/2014/main" id="{1B9E8575-2698-EE4E-8624-7251918DD86B}"/>
              </a:ext>
            </a:extLst>
          </p:cNvPr>
          <p:cNvGrpSpPr>
            <a:grpSpLocks/>
          </p:cNvGrpSpPr>
          <p:nvPr/>
        </p:nvGrpSpPr>
        <p:grpSpPr bwMode="auto">
          <a:xfrm>
            <a:off x="236836" y="1583330"/>
            <a:ext cx="3995301" cy="2729106"/>
            <a:chOff x="2376" y="1959"/>
            <a:chExt cx="2882" cy="1888"/>
          </a:xfrm>
        </p:grpSpPr>
        <p:sp>
          <p:nvSpPr>
            <p:cNvPr id="31" name="Line 7">
              <a:extLst>
                <a:ext uri="{FF2B5EF4-FFF2-40B4-BE49-F238E27FC236}">
                  <a16:creationId xmlns:a16="http://schemas.microsoft.com/office/drawing/2014/main" id="{83CAA54C-3B1E-CD43-B5E0-B7C9ED61A7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50" y="2176"/>
              <a:ext cx="14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3B0F46C8-8507-AC4C-B347-4A73EB099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" y="1959"/>
              <a:ext cx="627" cy="21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34" charset="-127"/>
                </a:rPr>
                <a:t>animal</a:t>
              </a:r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F03C553F-AD01-D340-9B55-63D8B719C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2" y="2483"/>
              <a:ext cx="627" cy="21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34" charset="-127"/>
                </a:rPr>
                <a:t>mammal</a:t>
              </a:r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C7CA52BD-49E2-0445-BF70-196A4E4FC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6" y="2256"/>
              <a:ext cx="26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825">
                  <a:latin typeface="Times New Roman" panose="02020603050405020304" pitchFamily="18" charset="0"/>
                  <a:ea typeface="굴림" panose="020B0600000101010101" pitchFamily="34" charset="-127"/>
                </a:rPr>
                <a:t>isa</a:t>
              </a:r>
            </a:p>
          </p:txBody>
        </p:sp>
        <p:sp>
          <p:nvSpPr>
            <p:cNvPr id="35" name="Oval 14">
              <a:extLst>
                <a:ext uri="{FF2B5EF4-FFF2-40B4-BE49-F238E27FC236}">
                  <a16:creationId xmlns:a16="http://schemas.microsoft.com/office/drawing/2014/main" id="{15D822AD-45F2-784C-A602-B08AC658E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2" y="3074"/>
              <a:ext cx="627" cy="21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ea typeface="굴림" panose="020B0600000101010101" pitchFamily="34" charset="-127"/>
                </a:rPr>
                <a:t>elephant</a:t>
              </a:r>
            </a:p>
          </p:txBody>
        </p:sp>
        <p:sp>
          <p:nvSpPr>
            <p:cNvPr id="36" name="Line 15">
              <a:extLst>
                <a:ext uri="{FF2B5EF4-FFF2-40B4-BE49-F238E27FC236}">
                  <a16:creationId xmlns:a16="http://schemas.microsoft.com/office/drawing/2014/main" id="{6C0326BF-D7B3-0045-8D67-290083EAF5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76" y="2700"/>
              <a:ext cx="0" cy="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2838DECF-6AB9-7A43-9CB1-D58790E07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6" y="2840"/>
              <a:ext cx="26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825" dirty="0" err="1">
                  <a:latin typeface="Times New Roman" panose="02020603050405020304" pitchFamily="18" charset="0"/>
                  <a:ea typeface="굴림" panose="020B0600000101010101" pitchFamily="34" charset="-127"/>
                </a:rPr>
                <a:t>isa</a:t>
              </a:r>
              <a:endParaRPr lang="en-US" altLang="ko-KR" sz="825" dirty="0"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38" name="Oval 17">
              <a:extLst>
                <a:ext uri="{FF2B5EF4-FFF2-40B4-BE49-F238E27FC236}">
                  <a16:creationId xmlns:a16="http://schemas.microsoft.com/office/drawing/2014/main" id="{FC757EDF-701B-724A-9289-BC289E99D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2483"/>
              <a:ext cx="566" cy="21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ea typeface="굴림" panose="020B0600000101010101" pitchFamily="34" charset="-127"/>
                </a:rPr>
                <a:t>head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9EA95231-898E-6347-B450-00DC3A8B1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1" y="2452"/>
              <a:ext cx="483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825" dirty="0" err="1">
                  <a:latin typeface="Times New Roman" panose="02020603050405020304" pitchFamily="18" charset="0"/>
                  <a:ea typeface="굴림" panose="020B0600000101010101" pitchFamily="34" charset="-127"/>
                </a:rPr>
                <a:t>has_part</a:t>
              </a:r>
              <a:endParaRPr lang="en-US" altLang="ko-KR" sz="825" dirty="0"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40" name="Line 19">
              <a:extLst>
                <a:ext uri="{FF2B5EF4-FFF2-40B4-BE49-F238E27FC236}">
                  <a16:creationId xmlns:a16="http://schemas.microsoft.com/office/drawing/2014/main" id="{B28C5802-0530-C648-93D6-5B249F0BC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9" y="2613"/>
              <a:ext cx="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41" name="Oval 20">
              <a:extLst>
                <a:ext uri="{FF2B5EF4-FFF2-40B4-BE49-F238E27FC236}">
                  <a16:creationId xmlns:a16="http://schemas.microsoft.com/office/drawing/2014/main" id="{6E93FE52-ED3C-7647-BBF4-BA6909571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" y="3630"/>
              <a:ext cx="627" cy="21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34" charset="-127"/>
                </a:rPr>
                <a:t>Clyde</a:t>
              </a:r>
            </a:p>
          </p:txBody>
        </p:sp>
        <p:sp>
          <p:nvSpPr>
            <p:cNvPr id="42" name="Oval 21">
              <a:extLst>
                <a:ext uri="{FF2B5EF4-FFF2-40B4-BE49-F238E27FC236}">
                  <a16:creationId xmlns:a16="http://schemas.microsoft.com/office/drawing/2014/main" id="{A3EDC431-748B-4D43-8CA1-0F749D1D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0" y="3630"/>
              <a:ext cx="627" cy="21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34" charset="-127"/>
                </a:rPr>
                <a:t>Nellie</a:t>
              </a:r>
            </a:p>
          </p:txBody>
        </p:sp>
        <p:sp>
          <p:nvSpPr>
            <p:cNvPr id="43" name="Oval 22">
              <a:extLst>
                <a:ext uri="{FF2B5EF4-FFF2-40B4-BE49-F238E27FC236}">
                  <a16:creationId xmlns:a16="http://schemas.microsoft.com/office/drawing/2014/main" id="{AC94F278-2742-CC4D-A67E-BCA3E0439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3087"/>
              <a:ext cx="627" cy="21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34" charset="-127"/>
                </a:rPr>
                <a:t>large</a:t>
              </a:r>
            </a:p>
          </p:txBody>
        </p:sp>
        <p:sp>
          <p:nvSpPr>
            <p:cNvPr id="44" name="Text Box 23">
              <a:extLst>
                <a:ext uri="{FF2B5EF4-FFF2-40B4-BE49-F238E27FC236}">
                  <a16:creationId xmlns:a16="http://schemas.microsoft.com/office/drawing/2014/main" id="{38EB980D-520C-5E48-BEA1-7A257C753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0" y="3073"/>
              <a:ext cx="31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825">
                  <a:latin typeface="Times New Roman" panose="02020603050405020304" pitchFamily="18" charset="0"/>
                  <a:ea typeface="굴림" panose="020B0600000101010101" pitchFamily="34" charset="-127"/>
                </a:rPr>
                <a:t>size</a:t>
              </a:r>
            </a:p>
          </p:txBody>
        </p:sp>
        <p:sp>
          <p:nvSpPr>
            <p:cNvPr id="45" name="Line 24">
              <a:extLst>
                <a:ext uri="{FF2B5EF4-FFF2-40B4-BE49-F238E27FC236}">
                  <a16:creationId xmlns:a16="http://schemas.microsoft.com/office/drawing/2014/main" id="{B89BD053-97AC-BC40-BCFB-795583F838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98" y="3204"/>
              <a:ext cx="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46" name="Line 25">
              <a:extLst>
                <a:ext uri="{FF2B5EF4-FFF2-40B4-BE49-F238E27FC236}">
                  <a16:creationId xmlns:a16="http://schemas.microsoft.com/office/drawing/2014/main" id="{F775477F-2CDA-5A49-8BFF-111CFAC29E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2" y="3283"/>
              <a:ext cx="250" cy="3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47" name="Text Box 26">
              <a:extLst>
                <a:ext uri="{FF2B5EF4-FFF2-40B4-BE49-F238E27FC236}">
                  <a16:creationId xmlns:a16="http://schemas.microsoft.com/office/drawing/2014/main" id="{1AC7C665-4918-844D-B631-18FF73809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7" y="3426"/>
              <a:ext cx="598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825">
                  <a:latin typeface="Times New Roman" panose="02020603050405020304" pitchFamily="18" charset="0"/>
                  <a:ea typeface="굴림" panose="020B0600000101010101" pitchFamily="34" charset="-127"/>
                </a:rPr>
                <a:t>instance_of</a:t>
              </a:r>
            </a:p>
          </p:txBody>
        </p:sp>
        <p:sp>
          <p:nvSpPr>
            <p:cNvPr id="48" name="Line 27">
              <a:extLst>
                <a:ext uri="{FF2B5EF4-FFF2-40B4-BE49-F238E27FC236}">
                  <a16:creationId xmlns:a16="http://schemas.microsoft.com/office/drawing/2014/main" id="{166E77DA-5D57-6C47-BBFE-19805D5C4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74" y="3278"/>
              <a:ext cx="174" cy="3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49" name="Text Box 28">
              <a:extLst>
                <a:ext uri="{FF2B5EF4-FFF2-40B4-BE49-F238E27FC236}">
                  <a16:creationId xmlns:a16="http://schemas.microsoft.com/office/drawing/2014/main" id="{8ED9CFA6-DB14-C744-AA17-C42FC2262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804" y="3398"/>
              <a:ext cx="598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825">
                  <a:latin typeface="Times New Roman" panose="02020603050405020304" pitchFamily="18" charset="0"/>
                  <a:ea typeface="굴림" panose="020B0600000101010101" pitchFamily="34" charset="-127"/>
                </a:rPr>
                <a:t>instance_of</a:t>
              </a:r>
            </a:p>
          </p:txBody>
        </p:sp>
        <p:sp>
          <p:nvSpPr>
            <p:cNvPr id="50" name="Oval 29">
              <a:extLst>
                <a:ext uri="{FF2B5EF4-FFF2-40B4-BE49-F238E27FC236}">
                  <a16:creationId xmlns:a16="http://schemas.microsoft.com/office/drawing/2014/main" id="{7735391A-F32C-F346-A032-BB74C25B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" y="3629"/>
              <a:ext cx="628" cy="21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7500" tIns="35100" rIns="67500" bIns="351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ea typeface="굴림" panose="020B0600000101010101" pitchFamily="34" charset="-127"/>
                </a:rPr>
                <a:t>apples</a:t>
              </a:r>
            </a:p>
          </p:txBody>
        </p:sp>
        <p:sp>
          <p:nvSpPr>
            <p:cNvPr id="51" name="Text Box 30">
              <a:extLst>
                <a:ext uri="{FF2B5EF4-FFF2-40B4-BE49-F238E27FC236}">
                  <a16:creationId xmlns:a16="http://schemas.microsoft.com/office/drawing/2014/main" id="{AD794490-AE4D-3B42-8096-F748CEE31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8" y="3629"/>
              <a:ext cx="342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825">
                  <a:latin typeface="Times New Roman" panose="02020603050405020304" pitchFamily="18" charset="0"/>
                  <a:ea typeface="굴림" panose="020B0600000101010101" pitchFamily="34" charset="-127"/>
                </a:rPr>
                <a:t>likes</a:t>
              </a:r>
            </a:p>
          </p:txBody>
        </p:sp>
        <p:sp>
          <p:nvSpPr>
            <p:cNvPr id="52" name="Line 31">
              <a:extLst>
                <a:ext uri="{FF2B5EF4-FFF2-40B4-BE49-F238E27FC236}">
                  <a16:creationId xmlns:a16="http://schemas.microsoft.com/office/drawing/2014/main" id="{7842A0DA-64BD-874B-B1F3-E55B456ED1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7" y="3760"/>
              <a:ext cx="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500"/>
            </a:p>
          </p:txBody>
        </p:sp>
        <p:sp>
          <p:nvSpPr>
            <p:cNvPr id="53" name="Oval 32">
              <a:extLst>
                <a:ext uri="{FF2B5EF4-FFF2-40B4-BE49-F238E27FC236}">
                  <a16:creationId xmlns:a16="http://schemas.microsoft.com/office/drawing/2014/main" id="{D23BF3F7-A9FF-1D4D-9148-964ACB135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3074"/>
              <a:ext cx="627" cy="21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34" charset="-127"/>
                </a:rPr>
                <a:t>grey</a:t>
              </a:r>
            </a:p>
          </p:txBody>
        </p:sp>
        <p:sp>
          <p:nvSpPr>
            <p:cNvPr id="54" name="Text Box 33">
              <a:extLst>
                <a:ext uri="{FF2B5EF4-FFF2-40B4-BE49-F238E27FC236}">
                  <a16:creationId xmlns:a16="http://schemas.microsoft.com/office/drawing/2014/main" id="{6743DB14-7C79-014D-BD51-FFD90B7477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7" y="3040"/>
              <a:ext cx="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825">
                  <a:latin typeface="Times New Roman" panose="02020603050405020304" pitchFamily="18" charset="0"/>
                  <a:ea typeface="굴림" panose="020B0600000101010101" pitchFamily="34" charset="-127"/>
                </a:rPr>
                <a:t>colour</a:t>
              </a:r>
            </a:p>
          </p:txBody>
        </p:sp>
        <p:sp>
          <p:nvSpPr>
            <p:cNvPr id="55" name="Line 34">
              <a:extLst>
                <a:ext uri="{FF2B5EF4-FFF2-40B4-BE49-F238E27FC236}">
                  <a16:creationId xmlns:a16="http://schemas.microsoft.com/office/drawing/2014/main" id="{E06B13C2-AA65-9B42-AD53-71CB5BFF4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9" y="3204"/>
              <a:ext cx="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500"/>
            </a:p>
          </p:txBody>
        </p:sp>
      </p:grpSp>
      <p:sp>
        <p:nvSpPr>
          <p:cNvPr id="58" name="Google Shape;202;p25">
            <a:extLst>
              <a:ext uri="{FF2B5EF4-FFF2-40B4-BE49-F238E27FC236}">
                <a16:creationId xmlns:a16="http://schemas.microsoft.com/office/drawing/2014/main" id="{DDAB23E0-239F-9E41-9E50-68799E327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dirty="0">
                <a:solidFill>
                  <a:schemeClr val="bg1"/>
                </a:solidFill>
              </a:rPr>
              <a:t>Semantic Networks</a:t>
            </a:r>
            <a:endParaRPr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48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5" descr="img7">
            <a:extLst>
              <a:ext uri="{FF2B5EF4-FFF2-40B4-BE49-F238E27FC236}">
                <a16:creationId xmlns:a16="http://schemas.microsoft.com/office/drawing/2014/main" id="{6509CEB3-E15E-0847-966B-C445764C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866" y="786344"/>
            <a:ext cx="5048994" cy="417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28">
            <a:extLst>
              <a:ext uri="{FF2B5EF4-FFF2-40B4-BE49-F238E27FC236}">
                <a16:creationId xmlns:a16="http://schemas.microsoft.com/office/drawing/2014/main" id="{36AD6A69-5420-3C4E-B97E-DA83D0EB5793}"/>
              </a:ext>
            </a:extLst>
          </p:cNvPr>
          <p:cNvGrpSpPr>
            <a:grpSpLocks/>
          </p:cNvGrpSpPr>
          <p:nvPr/>
        </p:nvGrpSpPr>
        <p:grpSpPr bwMode="auto">
          <a:xfrm>
            <a:off x="413242" y="1417482"/>
            <a:ext cx="2562023" cy="2961088"/>
            <a:chOff x="3264" y="1152"/>
            <a:chExt cx="2530" cy="3017"/>
          </a:xfrm>
        </p:grpSpPr>
        <p:sp>
          <p:nvSpPr>
            <p:cNvPr id="32" name="Oval 5">
              <a:extLst>
                <a:ext uri="{FF2B5EF4-FFF2-40B4-BE49-F238E27FC236}">
                  <a16:creationId xmlns:a16="http://schemas.microsoft.com/office/drawing/2014/main" id="{9F3F041C-4D04-E445-8A14-B42543EFD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152"/>
              <a:ext cx="432" cy="432"/>
            </a:xfrm>
            <a:prstGeom prst="ellipse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42210ABB-CE43-8B45-9629-829613ABF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920"/>
              <a:ext cx="432" cy="432"/>
            </a:xfrm>
            <a:prstGeom prst="ellipse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34" name="Oval 7">
              <a:extLst>
                <a:ext uri="{FF2B5EF4-FFF2-40B4-BE49-F238E27FC236}">
                  <a16:creationId xmlns:a16="http://schemas.microsoft.com/office/drawing/2014/main" id="{0CF2A6EC-2717-3D47-AB65-3667D799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688"/>
              <a:ext cx="432" cy="432"/>
            </a:xfrm>
            <a:prstGeom prst="ellipse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35" name="Oval 8">
              <a:extLst>
                <a:ext uri="{FF2B5EF4-FFF2-40B4-BE49-F238E27FC236}">
                  <a16:creationId xmlns:a16="http://schemas.microsoft.com/office/drawing/2014/main" id="{2E442EFD-89BF-CF4E-A55F-257367C97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408"/>
              <a:ext cx="432" cy="432"/>
            </a:xfrm>
            <a:prstGeom prst="ellipse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36" name="Oval 9">
              <a:extLst>
                <a:ext uri="{FF2B5EF4-FFF2-40B4-BE49-F238E27FC236}">
                  <a16:creationId xmlns:a16="http://schemas.microsoft.com/office/drawing/2014/main" id="{131B3744-7D8B-A542-8BDB-2F15130C2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408"/>
              <a:ext cx="432" cy="432"/>
            </a:xfrm>
            <a:prstGeom prst="ellipse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37" name="Line 10">
              <a:extLst>
                <a:ext uri="{FF2B5EF4-FFF2-40B4-BE49-F238E27FC236}">
                  <a16:creationId xmlns:a16="http://schemas.microsoft.com/office/drawing/2014/main" id="{66B1A614-6BEA-F84E-ADC1-A5591151A2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58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38" name="Line 11">
              <a:extLst>
                <a:ext uri="{FF2B5EF4-FFF2-40B4-BE49-F238E27FC236}">
                  <a16:creationId xmlns:a16="http://schemas.microsoft.com/office/drawing/2014/main" id="{8EE455B3-69D8-934F-8CD3-90451068D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2352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39" name="Line 12">
              <a:extLst>
                <a:ext uri="{FF2B5EF4-FFF2-40B4-BE49-F238E27FC236}">
                  <a16:creationId xmlns:a16="http://schemas.microsoft.com/office/drawing/2014/main" id="{BB41DC26-53A1-C245-9C32-2C716D80F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4" y="3072"/>
              <a:ext cx="38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5E593A96-3D91-3F4C-8883-204863355A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16" y="3072"/>
              <a:ext cx="288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41" name="Text Box 14">
              <a:extLst>
                <a:ext uri="{FF2B5EF4-FFF2-40B4-BE49-F238E27FC236}">
                  <a16:creationId xmlns:a16="http://schemas.microsoft.com/office/drawing/2014/main" id="{650C9941-064E-0B46-942C-CE508FC26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632"/>
              <a:ext cx="43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 i="1">
                  <a:ea typeface="굴림" panose="020B0600000101010101" pitchFamily="34" charset="-127"/>
                </a:rPr>
                <a:t>isa</a:t>
              </a:r>
            </a:p>
          </p:txBody>
        </p:sp>
        <p:sp>
          <p:nvSpPr>
            <p:cNvPr id="42" name="Text Box 15">
              <a:extLst>
                <a:ext uri="{FF2B5EF4-FFF2-40B4-BE49-F238E27FC236}">
                  <a16:creationId xmlns:a16="http://schemas.microsoft.com/office/drawing/2014/main" id="{1E70E4B1-9775-A748-910B-F97D12E3A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352"/>
              <a:ext cx="43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 i="1">
                  <a:ea typeface="굴림" panose="020B0600000101010101" pitchFamily="34" charset="-127"/>
                </a:rPr>
                <a:t>isa</a:t>
              </a:r>
            </a:p>
          </p:txBody>
        </p:sp>
        <p:sp>
          <p:nvSpPr>
            <p:cNvPr id="43" name="Text Box 16">
              <a:extLst>
                <a:ext uri="{FF2B5EF4-FFF2-40B4-BE49-F238E27FC236}">
                  <a16:creationId xmlns:a16="http://schemas.microsoft.com/office/drawing/2014/main" id="{0F071B57-6C47-CF45-8E86-FD6655DD1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024"/>
              <a:ext cx="43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 i="1">
                  <a:ea typeface="굴림" panose="020B0600000101010101" pitchFamily="34" charset="-127"/>
                </a:rPr>
                <a:t>isa</a:t>
              </a:r>
            </a:p>
          </p:txBody>
        </p:sp>
        <p:sp>
          <p:nvSpPr>
            <p:cNvPr id="44" name="Text Box 17">
              <a:extLst>
                <a:ext uri="{FF2B5EF4-FFF2-40B4-BE49-F238E27FC236}">
                  <a16:creationId xmlns:a16="http://schemas.microsoft.com/office/drawing/2014/main" id="{65EC8C40-FC4A-864C-9302-566532CF2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024"/>
              <a:ext cx="43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 i="1">
                  <a:ea typeface="굴림" panose="020B0600000101010101" pitchFamily="34" charset="-127"/>
                </a:rPr>
                <a:t>isa</a:t>
              </a:r>
            </a:p>
          </p:txBody>
        </p:sp>
        <p:sp>
          <p:nvSpPr>
            <p:cNvPr id="45" name="Text Box 18">
              <a:extLst>
                <a:ext uri="{FF2B5EF4-FFF2-40B4-BE49-F238E27FC236}">
                  <a16:creationId xmlns:a16="http://schemas.microsoft.com/office/drawing/2014/main" id="{90CEADEE-6DD7-B047-B1AF-8722610EBA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736"/>
              <a:ext cx="66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>
                  <a:ea typeface="굴림" panose="020B0600000101010101" pitchFamily="34" charset="-127"/>
                </a:rPr>
                <a:t>Robin</a:t>
              </a:r>
            </a:p>
          </p:txBody>
        </p:sp>
        <p:sp>
          <p:nvSpPr>
            <p:cNvPr id="46" name="Text Box 19">
              <a:extLst>
                <a:ext uri="{FF2B5EF4-FFF2-40B4-BE49-F238E27FC236}">
                  <a16:creationId xmlns:a16="http://schemas.microsoft.com/office/drawing/2014/main" id="{EE7BB75F-BDEB-9E4B-9A64-172D2EE56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016"/>
              <a:ext cx="52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>
                  <a:ea typeface="굴림" panose="020B0600000101010101" pitchFamily="34" charset="-127"/>
                </a:rPr>
                <a:t>Bird</a:t>
              </a:r>
            </a:p>
          </p:txBody>
        </p:sp>
        <p:sp>
          <p:nvSpPr>
            <p:cNvPr id="47" name="Text Box 20">
              <a:extLst>
                <a:ext uri="{FF2B5EF4-FFF2-40B4-BE49-F238E27FC236}">
                  <a16:creationId xmlns:a16="http://schemas.microsoft.com/office/drawing/2014/main" id="{478085B5-2DC8-ED4F-BDE1-B3C7FA020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200"/>
              <a:ext cx="74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>
                  <a:ea typeface="굴림" panose="020B0600000101010101" pitchFamily="34" charset="-127"/>
                </a:rPr>
                <a:t>Animal</a:t>
              </a:r>
            </a:p>
          </p:txBody>
        </p:sp>
        <p:sp>
          <p:nvSpPr>
            <p:cNvPr id="48" name="Text Box 21">
              <a:extLst>
                <a:ext uri="{FF2B5EF4-FFF2-40B4-BE49-F238E27FC236}">
                  <a16:creationId xmlns:a16="http://schemas.microsoft.com/office/drawing/2014/main" id="{7D56F77D-C230-2C46-9138-608D3AE51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3840"/>
              <a:ext cx="53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>
                  <a:ea typeface="굴림" panose="020B0600000101010101" pitchFamily="34" charset="-127"/>
                </a:rPr>
                <a:t>Red</a:t>
              </a:r>
            </a:p>
          </p:txBody>
        </p:sp>
        <p:sp>
          <p:nvSpPr>
            <p:cNvPr id="49" name="Text Box 22">
              <a:extLst>
                <a:ext uri="{FF2B5EF4-FFF2-40B4-BE49-F238E27FC236}">
                  <a16:creationId xmlns:a16="http://schemas.microsoft.com/office/drawing/2014/main" id="{588A253C-783A-2C4D-8B3E-02BFC4C77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3840"/>
              <a:ext cx="65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>
                  <a:ea typeface="굴림" panose="020B0600000101010101" pitchFamily="34" charset="-127"/>
                </a:rPr>
                <a:t>Rusty</a:t>
              </a:r>
            </a:p>
          </p:txBody>
        </p:sp>
        <p:sp>
          <p:nvSpPr>
            <p:cNvPr id="50" name="Line 23">
              <a:extLst>
                <a:ext uri="{FF2B5EF4-FFF2-40B4-BE49-F238E27FC236}">
                  <a16:creationId xmlns:a16="http://schemas.microsoft.com/office/drawing/2014/main" id="{0D746C5D-B978-C548-AA7E-B9A1965DA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2160"/>
              <a:ext cx="6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51" name="Oval 24">
              <a:extLst>
                <a:ext uri="{FF2B5EF4-FFF2-40B4-BE49-F238E27FC236}">
                  <a16:creationId xmlns:a16="http://schemas.microsoft.com/office/drawing/2014/main" id="{CB24B511-B355-704E-8612-E7C0486F7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920"/>
              <a:ext cx="432" cy="432"/>
            </a:xfrm>
            <a:prstGeom prst="ellipse">
              <a:avLst/>
            </a:prstGeom>
            <a:solidFill>
              <a:schemeClr val="folHlink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200"/>
            </a:p>
          </p:txBody>
        </p:sp>
        <p:sp>
          <p:nvSpPr>
            <p:cNvPr id="52" name="Text Box 25">
              <a:extLst>
                <a:ext uri="{FF2B5EF4-FFF2-40B4-BE49-F238E27FC236}">
                  <a16:creationId xmlns:a16="http://schemas.microsoft.com/office/drawing/2014/main" id="{AA6F02E1-A4A8-3349-9F37-2D04D3627A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1872"/>
              <a:ext cx="89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 i="1" dirty="0" err="1">
                  <a:ea typeface="굴림" panose="020B0600000101010101" pitchFamily="34" charset="-127"/>
                </a:rPr>
                <a:t>has_part</a:t>
              </a:r>
              <a:endParaRPr lang="en-US" altLang="ko-KR" sz="1200" i="1" dirty="0">
                <a:ea typeface="굴림" panose="020B0600000101010101" pitchFamily="34" charset="-127"/>
              </a:endParaRPr>
            </a:p>
          </p:txBody>
        </p:sp>
        <p:sp>
          <p:nvSpPr>
            <p:cNvPr id="53" name="Text Box 26">
              <a:extLst>
                <a:ext uri="{FF2B5EF4-FFF2-40B4-BE49-F238E27FC236}">
                  <a16:creationId xmlns:a16="http://schemas.microsoft.com/office/drawing/2014/main" id="{4C2C8963-012F-F542-9ADF-3A90071AC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2400"/>
              <a:ext cx="61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200">
                  <a:ea typeface="굴림" panose="020B0600000101010101" pitchFamily="34" charset="-127"/>
                </a:rPr>
                <a:t>Wing</a:t>
              </a:r>
            </a:p>
          </p:txBody>
        </p:sp>
      </p:grpSp>
      <p:sp>
        <p:nvSpPr>
          <p:cNvPr id="54" name="Google Shape;202;p25">
            <a:extLst>
              <a:ext uri="{FF2B5EF4-FFF2-40B4-BE49-F238E27FC236}">
                <a16:creationId xmlns:a16="http://schemas.microsoft.com/office/drawing/2014/main" id="{BE70E88F-6ED7-FC43-B1B6-94ECC25C1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dirty="0">
                <a:solidFill>
                  <a:schemeClr val="bg1"/>
                </a:solidFill>
              </a:rPr>
              <a:t>Frames &amp; FOL</a:t>
            </a:r>
            <a:endParaRPr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50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8.5 Reasoning Systems for Categories (4/6)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335760" y="834180"/>
            <a:ext cx="8763557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Description Logics</a:t>
            </a:r>
            <a:endParaRPr dirty="0"/>
          </a:p>
          <a:p>
            <a:pPr marL="800100" lvl="1" indent="-3429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Notations to make it easier to describe </a:t>
            </a:r>
            <a:r>
              <a:rPr lang="en-US" dirty="0">
                <a:solidFill>
                  <a:srgbClr val="0000FF"/>
                </a:solidFill>
              </a:rPr>
              <a:t>definitions and properties </a:t>
            </a:r>
            <a:r>
              <a:rPr lang="en-US" dirty="0"/>
              <a:t>of </a:t>
            </a:r>
            <a:r>
              <a:rPr lang="en-US" dirty="0">
                <a:solidFill>
                  <a:srgbClr val="0000FF"/>
                </a:solidFill>
              </a:rPr>
              <a:t>categories</a:t>
            </a:r>
          </a:p>
          <a:p>
            <a:pPr marL="1257300" lvl="2">
              <a:spcBef>
                <a:spcPts val="400"/>
              </a:spcBef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FOL describes </a:t>
            </a:r>
            <a:r>
              <a:rPr lang="en-US" dirty="0">
                <a:solidFill>
                  <a:srgbClr val="0000FF"/>
                </a:solidFill>
              </a:rPr>
              <a:t>things about objects.</a:t>
            </a:r>
          </a:p>
          <a:p>
            <a:pPr marL="1257300" lvl="2">
              <a:spcBef>
                <a:spcPts val="400"/>
              </a:spcBef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Evolved from semantic networks to formalize what </a:t>
            </a:r>
            <a:r>
              <a:rPr lang="en-US" dirty="0">
                <a:solidFill>
                  <a:srgbClr val="0000FF"/>
                </a:solidFill>
              </a:rPr>
              <a:t>the networks mean.</a:t>
            </a:r>
            <a:endParaRPr dirty="0">
              <a:solidFill>
                <a:srgbClr val="0000FF"/>
              </a:solidFill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b="1" dirty="0"/>
              <a:t>Principal inference tasks </a:t>
            </a:r>
            <a:r>
              <a:rPr lang="en-US" dirty="0"/>
              <a:t>for description logics</a:t>
            </a:r>
            <a:endParaRPr dirty="0"/>
          </a:p>
          <a:p>
            <a:pPr marL="1257300" lvl="2">
              <a:spcBef>
                <a:spcPts val="400"/>
              </a:spcBef>
              <a:buClr>
                <a:srgbClr val="0000FF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FF"/>
                </a:solidFill>
              </a:rPr>
              <a:t>Subsumption</a:t>
            </a:r>
            <a:r>
              <a:rPr lang="en-US" dirty="0">
                <a:solidFill>
                  <a:srgbClr val="0000FF"/>
                </a:solidFill>
              </a:rPr>
              <a:t>: </a:t>
            </a:r>
            <a:r>
              <a:rPr lang="en-US" dirty="0"/>
              <a:t>Determine if one category is a subset of another</a:t>
            </a:r>
            <a:endParaRPr dirty="0"/>
          </a:p>
          <a:p>
            <a:pPr marL="1257300" lvl="2">
              <a:spcBef>
                <a:spcPts val="400"/>
              </a:spcBef>
              <a:buClr>
                <a:srgbClr val="0000FF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Classification: </a:t>
            </a:r>
            <a:r>
              <a:rPr lang="en-US" dirty="0"/>
              <a:t>Determine the category in which an object belongs</a:t>
            </a:r>
            <a:endParaRPr dirty="0"/>
          </a:p>
          <a:p>
            <a:pPr marL="1257300" lvl="2">
              <a:spcBef>
                <a:spcPts val="400"/>
              </a:spcBef>
              <a:buClr>
                <a:srgbClr val="0000FF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Consistency: </a:t>
            </a:r>
            <a:r>
              <a:rPr lang="en-US" dirty="0"/>
              <a:t>Determine if membership criteria are logically </a:t>
            </a:r>
            <a:r>
              <a:rPr lang="en-US" dirty="0" err="1"/>
              <a:t>satisfiable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214" name="Google Shape;214;p26"/>
          <p:cNvSpPr txBox="1"/>
          <p:nvPr/>
        </p:nvSpPr>
        <p:spPr>
          <a:xfrm>
            <a:off x="9072748" y="281445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6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8.5 Reasoning Systems for Categories (5/6)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Google Shape;221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6333" y="714445"/>
                <a:ext cx="9081617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sz="2000" dirty="0"/>
                  <a:t>Description Logics</a:t>
                </a:r>
                <a:endParaRPr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CLASSIC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language</a:t>
                </a:r>
                <a:r>
                  <a:rPr lang="en-US" sz="1600" dirty="0"/>
                  <a:t>: typical description logic</a:t>
                </a:r>
                <a:endParaRPr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Syntax</a:t>
                </a:r>
                <a:endParaRPr dirty="0"/>
              </a:p>
              <a:p>
                <a:pPr marL="8572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endParaRPr sz="1800" dirty="0"/>
              </a:p>
              <a:p>
                <a:pPr marL="8572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endParaRPr sz="1800" dirty="0"/>
              </a:p>
              <a:p>
                <a:pPr marL="8572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endParaRPr lang="en-US" altLang="ko-KR" sz="1800" dirty="0"/>
              </a:p>
              <a:p>
                <a:pPr marL="8572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endParaRPr lang="en-US" altLang="ko-KR" sz="1800" dirty="0"/>
              </a:p>
              <a:p>
                <a:pPr marL="8572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endParaRPr sz="1800" dirty="0"/>
              </a:p>
              <a:p>
                <a:pPr marL="8572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endParaRPr sz="1800" dirty="0"/>
              </a:p>
              <a:p>
                <a:pPr marL="8572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endParaRPr sz="1800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endParaRPr sz="1800" dirty="0"/>
              </a:p>
              <a:p>
                <a:pPr marL="742950" lvl="1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e.g. bachelors are unmarried adult males: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𝐵𝑎𝑐h𝑒𝑙𝑜𝑟</m:t>
                    </m:r>
                    <m:r>
                      <a:rPr lang="en-US" sz="1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𝐴𝑛𝑑</m:t>
                    </m:r>
                    <m:r>
                      <a:rPr lang="en-US" sz="1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𝑈𝑛𝑚𝑎𝑟𝑟𝑖𝑒𝑑</m:t>
                    </m:r>
                    <m:r>
                      <a:rPr lang="en-US" sz="14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𝐴𝑑𝑢𝑙𝑡</m:t>
                    </m:r>
                    <m:r>
                      <a:rPr lang="en-US" sz="14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𝑀𝑎𝑙𝑒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28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In </a:t>
                </a:r>
                <a:r>
                  <a:rPr lang="en-US" altLang="ko-KR" sz="1600" dirty="0"/>
                  <a:t>first-order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logic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(F</a:t>
                </a:r>
                <a:r>
                  <a:rPr lang="en-US" sz="1600" dirty="0"/>
                  <a:t>OL</a:t>
                </a:r>
                <a:r>
                  <a:rPr lang="en-US" altLang="ko-KR" sz="1600" dirty="0"/>
                  <a:t>)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𝐵𝑎𝑐h𝑒𝑙𝑜𝑟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) ⇔ 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𝑈𝑛𝑚𝑎𝑟𝑟𝑖𝑒𝑑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) ∧ 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𝐴𝑑𝑢𝑙𝑡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) ∧ 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𝑀𝑎𝑙𝑒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600" dirty="0"/>
              </a:p>
              <a:p>
                <a:pPr marL="1143000" lvl="2" indent="-12700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:endParaRPr sz="1600" dirty="0"/>
              </a:p>
              <a:p>
                <a:pPr marL="457200" lvl="1" indent="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21" name="Google Shape;221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6333" y="714445"/>
                <a:ext cx="9081617" cy="4105275"/>
              </a:xfrm>
              <a:prstGeom prst="rect">
                <a:avLst/>
              </a:prstGeom>
              <a:blipFill>
                <a:blip r:embed="rId3"/>
                <a:stretch>
                  <a:fillRect l="-698" t="-615" b="-2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Google Shape;222;p27"/>
          <p:cNvSpPr txBox="1"/>
          <p:nvPr/>
        </p:nvSpPr>
        <p:spPr>
          <a:xfrm>
            <a:off x="9072748" y="281445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5967939" y="643436"/>
            <a:ext cx="32478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</a:t>
            </a: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8BA5B7-933C-DC47-AA98-3B225B79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857" y="1495668"/>
            <a:ext cx="4338724" cy="26564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8.5 Reasoning Systems for Categories (6/6)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Google Shape;231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1520" y="843558"/>
                <a:ext cx="8821228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r>
                  <a:rPr lang="en-US" dirty="0"/>
                  <a:t>Description Logics (DL) </a:t>
                </a:r>
                <a:endParaRPr dirty="0"/>
              </a:p>
              <a:p>
                <a:pPr marL="800100" lvl="1" indent="-3429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Ø"/>
                </a:pPr>
                <a:r>
                  <a:rPr lang="en-US" dirty="0"/>
                  <a:t>Emphasis on tractability of inference</a:t>
                </a:r>
                <a:endParaRPr dirty="0"/>
              </a:p>
              <a:p>
                <a:pPr marL="800100" lvl="1" indent="-3429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Ø"/>
                </a:pPr>
                <a:r>
                  <a:rPr lang="en-US" dirty="0"/>
                  <a:t>Inference happens by</a:t>
                </a:r>
                <a:endParaRPr dirty="0"/>
              </a:p>
              <a:p>
                <a:pPr marL="1200150" lvl="2" indent="-285750" algn="l" rtl="0">
                  <a:lnSpc>
                    <a:spcPct val="125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§"/>
                </a:pPr>
                <a:r>
                  <a:rPr lang="en-US" dirty="0"/>
                  <a:t>Describing the problem instance</a:t>
                </a:r>
                <a:endParaRPr dirty="0"/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Asserting the instance into the </a:t>
                </a:r>
                <a14:m>
                  <m:oMath xmlns:m="http://schemas.openxmlformats.org/officeDocument/2006/math"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/>
                  <a:t> to be handled by the </a:t>
                </a:r>
                <a:r>
                  <a:rPr lang="en-US" dirty="0" err="1"/>
                  <a:t>subsumption</a:t>
                </a:r>
                <a:r>
                  <a:rPr lang="en-US" dirty="0"/>
                  <a:t> apparatus</a:t>
                </a:r>
                <a:endParaRPr dirty="0"/>
              </a:p>
              <a:p>
                <a:pPr marL="800100" lvl="1" indent="-3429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Ø"/>
                </a:pPr>
                <a:r>
                  <a:rPr lang="en-US" dirty="0"/>
                  <a:t>FOL cannot predict solution time</a:t>
                </a:r>
                <a:endParaRPr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dirty="0"/>
                  <a:t>DL solve in time </a:t>
                </a:r>
                <a:r>
                  <a:rPr lang="en-US" dirty="0">
                    <a:solidFill>
                      <a:srgbClr val="0000FF"/>
                    </a:solidFill>
                  </a:rPr>
                  <a:t>polynomial</a:t>
                </a:r>
                <a:r>
                  <a:rPr lang="en-US" dirty="0"/>
                  <a:t> in size of </a:t>
                </a:r>
                <a14:m>
                  <m:oMath xmlns:m="http://schemas.openxmlformats.org/officeDocument/2006/math">
                    <m:r>
                      <a:rPr lang="en-US" altLang="ko-Kore-KR" i="1" dirty="0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endParaRPr dirty="0"/>
              </a:p>
              <a:p>
                <a:pPr marL="800100" lvl="1" indent="-34290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Ø"/>
                </a:pPr>
                <a:r>
                  <a:rPr lang="en-US" dirty="0"/>
                  <a:t>DLs usually </a:t>
                </a:r>
                <a:r>
                  <a:rPr lang="en-US" dirty="0">
                    <a:solidFill>
                      <a:srgbClr val="0000FF"/>
                    </a:solidFill>
                  </a:rPr>
                  <a:t>lack</a:t>
                </a:r>
                <a:r>
                  <a:rPr lang="en-US" dirty="0"/>
                  <a:t> </a:t>
                </a:r>
                <a:r>
                  <a:rPr lang="en-US" i="1" dirty="0"/>
                  <a:t>disjunction</a:t>
                </a:r>
                <a:r>
                  <a:rPr lang="en-US" dirty="0"/>
                  <a:t> and </a:t>
                </a:r>
                <a:r>
                  <a:rPr lang="en-US" i="1" dirty="0"/>
                  <a:t>negation</a:t>
                </a:r>
                <a:r>
                  <a:rPr lang="en-US" dirty="0"/>
                  <a:t> (for time/speed considerations)</a:t>
                </a:r>
                <a:endParaRPr dirty="0"/>
              </a:p>
              <a:p>
                <a:pPr marL="457200" lvl="1" indent="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231" name="Google Shape;231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843558"/>
                <a:ext cx="8821228" cy="4105275"/>
              </a:xfrm>
              <a:prstGeom prst="rect">
                <a:avLst/>
              </a:prstGeom>
              <a:blipFill>
                <a:blip r:embed="rId3"/>
                <a:stretch>
                  <a:fillRect l="-1007" t="-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Google Shape;232;p28"/>
          <p:cNvSpPr txBox="1"/>
          <p:nvPr/>
        </p:nvSpPr>
        <p:spPr>
          <a:xfrm>
            <a:off x="9072748" y="281445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9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107504" y="2067694"/>
            <a:ext cx="8747738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8.6 Reasoning with Default</a:t>
            </a:r>
            <a:r>
              <a:rPr lang="ko-KR" alt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Information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8.6 Reasoning with Default Information (1/4)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Google Shape;246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81352" y="782014"/>
                <a:ext cx="8348736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dirty="0"/>
                  <a:t>Circumscription   </a:t>
                </a:r>
                <a:endParaRPr dirty="0"/>
              </a:p>
              <a:p>
                <a:pPr marL="800100" lvl="1" indent="-342900" algn="l" rtl="0">
                  <a:lnSpc>
                    <a:spcPct val="125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b="1" dirty="0"/>
                  <a:t>Two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nonmonotonic logics</a:t>
                </a:r>
                <a:r>
                  <a:rPr lang="en-US" sz="1800" dirty="0"/>
                  <a:t>: circumscription and default logic</a:t>
                </a:r>
                <a:endParaRPr sz="1800" dirty="0"/>
              </a:p>
              <a:p>
                <a:pPr marL="800100" lvl="1" indent="-342900" algn="l" rtl="0">
                  <a:lnSpc>
                    <a:spcPct val="125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Circumscription – more precise version of closed-world assumption</a:t>
                </a:r>
                <a:endParaRPr dirty="0"/>
              </a:p>
              <a:p>
                <a:pPr marL="1200150" lvl="2" indent="-28575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rgbClr val="C00000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rgbClr val="C00000"/>
                    </a:solidFill>
                  </a:rPr>
                  <a:t>Closed world: </a:t>
                </a:r>
                <a:r>
                  <a:rPr lang="en-US" sz="1600" dirty="0"/>
                  <a:t>Information provided is assumed complete, therefore ground sentences not asserted to be true are </a:t>
                </a:r>
                <a:r>
                  <a:rPr lang="en-US" sz="1600" dirty="0">
                    <a:solidFill>
                      <a:srgbClr val="0000FF"/>
                    </a:solidFill>
                  </a:rPr>
                  <a:t>assumed false</a:t>
                </a:r>
                <a:endParaRPr dirty="0">
                  <a:solidFill>
                    <a:srgbClr val="0000FF"/>
                  </a:solidFill>
                </a:endParaRPr>
              </a:p>
              <a:p>
                <a:pPr marL="1200150" lvl="2" indent="-28575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Specifying particular predicates that are assumed to be “as false as possible”</a:t>
                </a:r>
                <a:endParaRPr dirty="0"/>
              </a:p>
              <a:p>
                <a:pPr marL="1200150" lvl="2" indent="-28575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Default rule stating that birds fly:</a:t>
                </a:r>
                <a:endParaRPr dirty="0"/>
              </a:p>
              <a:p>
                <a:pPr marL="914400" lvl="2" indent="0">
                  <a:spcBef>
                    <a:spcPts val="320"/>
                  </a:spcBef>
                  <a:buSzPts val="16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𝐵𝑖𝑟𝑑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) ∧ ¬ 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𝐴𝑏𝑛𝑜𝑟𝑚𝑎𝑙</m:t>
                      </m:r>
                      <m:r>
                        <a:rPr lang="en-US" sz="1600" i="1" baseline="-25000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) ⇒ 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𝐹𝑙𝑖𝑒𝑠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dirty="0">
                          <a:solidFill>
                            <a:srgbClr val="007EB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  <a:p>
                <a:pPr marL="1200150" lvl="2" indent="-28575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𝐴𝑏𝑛𝑜𝑟𝑚𝑎𝑙</m:t>
                    </m:r>
                    <m:r>
                      <a:rPr lang="en-US" sz="1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is circumscribed</a:t>
                </a:r>
                <a:endParaRPr dirty="0"/>
              </a:p>
              <a:p>
                <a:pPr marL="1200150" lvl="2" indent="-285750"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Circumspection is an example of </a:t>
                </a:r>
                <a:r>
                  <a:rPr lang="en-US" sz="1600" b="1" dirty="0"/>
                  <a:t>model preference </a:t>
                </a:r>
                <a:r>
                  <a:rPr lang="en-US" sz="1600" dirty="0"/>
                  <a:t>logic;  a sentence is entailed with default status if it is true in all </a:t>
                </a:r>
                <a:r>
                  <a:rPr lang="en-US" sz="1600" i="1" dirty="0">
                    <a:solidFill>
                      <a:srgbClr val="0000FF"/>
                    </a:solidFill>
                  </a:rPr>
                  <a:t>preferred</a:t>
                </a:r>
                <a:r>
                  <a:rPr lang="en-US" sz="1600" dirty="0"/>
                  <a:t> models in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endParaRPr dirty="0"/>
              </a:p>
              <a:p>
                <a:pPr marL="457200" lvl="1" indent="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46" name="Google Shape;246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1352" y="782014"/>
                <a:ext cx="8348736" cy="4105275"/>
              </a:xfrm>
              <a:prstGeom prst="rect">
                <a:avLst/>
              </a:prstGeom>
              <a:blipFill>
                <a:blip r:embed="rId3"/>
                <a:stretch>
                  <a:fillRect l="-1062" t="-1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Google Shape;247;p30"/>
          <p:cNvSpPr txBox="1"/>
          <p:nvPr/>
        </p:nvSpPr>
        <p:spPr>
          <a:xfrm>
            <a:off x="9072748" y="281445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0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8.6 Reasoning with Default Information (2/4)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Google Shape;254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0592" y="741950"/>
                <a:ext cx="8702916" cy="3865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r>
                  <a:rPr lang="en-US" dirty="0"/>
                  <a:t>Default logic  </a:t>
                </a:r>
              </a:p>
              <a:p>
                <a:pPr marL="800100" lvl="1" indent="-3429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Ø"/>
                </a:pPr>
                <a:r>
                  <a:rPr lang="en-US" dirty="0"/>
                  <a:t>Default rules express contingencies:</a:t>
                </a:r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𝐵𝑖𝑟𝑑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𝐹𝑙𝑖𝑒𝑠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𝐹𝑙𝑖𝑒𝑠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FF"/>
                  </a:solidFill>
                </a:endParaRPr>
              </a:p>
              <a:p>
                <a:pPr marL="1200150" lvl="2" indent="-28575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𝐵𝑖𝑟𝑑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true,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𝐹𝑙𝑖𝑒𝑠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consistent with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sz="1600" dirty="0"/>
                  <a:t>, then conclude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𝐹𝑙𝑖𝑒𝑠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by default</a:t>
                </a:r>
              </a:p>
              <a:p>
                <a:pPr marL="800100" lvl="1" indent="-3429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Wingdings" panose="05000000000000000000" pitchFamily="2" charset="2"/>
                  <a:buChar char="Ø"/>
                </a:pPr>
                <a:r>
                  <a:rPr lang="en-US" dirty="0"/>
                  <a:t>Default rule form</a:t>
                </a:r>
              </a:p>
              <a:p>
                <a:pPr marL="1200150" lvl="2" indent="-28575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ar-AE" altLang="ko-Kore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ar-AE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600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ar-AE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ore-KR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ar-AE" sz="16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ar-AE" sz="16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ar-AE" altLang="ko-Kore-K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ar-AE" sz="1600" dirty="0"/>
              </a:p>
              <a:p>
                <a:pPr marL="1200150" lvl="2" indent="-28575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/>
                  <a:t> is prerequisite; </a:t>
                </a:r>
                <a14:m>
                  <m:oMath xmlns:m="http://schemas.openxmlformats.org/officeDocument/2006/math">
                    <m:r>
                      <a:rPr lang="en-US" altLang="ko-Kore-KR" sz="16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is conclusion;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ore-K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the justifications</a:t>
                </a:r>
              </a:p>
              <a:p>
                <a:pPr marL="1200150" lvl="2" indent="-28575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If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ore-KR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is false, then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is not true. </a:t>
                </a:r>
                <a:r>
                  <a:rPr lang="en" altLang="ko-Kore-KR" sz="1600" dirty="0"/>
                  <a:t>Any variable that appears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i="1" dirty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ore-KR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ko-Kore-KR" sz="1600" dirty="0"/>
                  <a:t> or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" altLang="ko-Kore-KR" sz="1600" dirty="0"/>
                  <a:t> must also appear in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" altLang="ko-Kore-KR" sz="1600" dirty="0"/>
                  <a:t>.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" sz="1600" dirty="0">
                    <a:solidFill>
                      <a:srgbClr val="0000FF"/>
                    </a:solidFill>
                  </a:rPr>
                  <a:t>Nixon-diamond example: </a:t>
                </a:r>
                <a:r>
                  <a:rPr lang="en" altLang="ko-Kore-KR" sz="1600" dirty="0"/>
                  <a:t>represented in default logic with </a:t>
                </a:r>
                <a:r>
                  <a:rPr lang="en" altLang="ko-Kore-KR" sz="1600" dirty="0">
                    <a:solidFill>
                      <a:srgbClr val="C00000"/>
                    </a:solidFill>
                  </a:rPr>
                  <a:t>one fact</a:t>
                </a:r>
                <a:r>
                  <a:rPr lang="en" altLang="ko-Kore-KR" sz="1600" dirty="0"/>
                  <a:t> and </a:t>
                </a:r>
                <a:r>
                  <a:rPr lang="en" altLang="ko-Kore-KR" sz="1600" dirty="0">
                    <a:solidFill>
                      <a:srgbClr val="C00000"/>
                    </a:solidFill>
                  </a:rPr>
                  <a:t>two default rules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sz="1600" b="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𝑅𝑒𝑝𝑢𝑏𝑙𝑖𝑐𝑎𝑛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𝑁𝑖𝑥𝑜𝑛</m:t>
                        </m:r>
                      </m:e>
                    </m:d>
                    <m:r>
                      <a:rPr lang="en-US" altLang="ko-Kore-KR" sz="1600" i="1" dirty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ko-Kore-KR" sz="1600" b="0" i="1" dirty="0" smtClean="0">
                        <a:solidFill>
                          <a:srgbClr val="007EB0"/>
                        </a:solidFill>
                        <a:latin typeface="Cambria Math" panose="02040503050406030204" pitchFamily="18" charset="0"/>
                      </a:rPr>
                      <m:t>𝑄𝑢𝑎𝑘𝑒𝑟</m:t>
                    </m:r>
                    <m:d>
                      <m:dPr>
                        <m:ctrlPr>
                          <a:rPr lang="en-US" altLang="ko-Kore-KR" sz="1600" b="0" i="1" dirty="0" smtClean="0">
                            <a:solidFill>
                              <a:srgbClr val="007EB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b="0" i="1" dirty="0" smtClean="0">
                            <a:solidFill>
                              <a:srgbClr val="007EB0"/>
                            </a:solidFill>
                            <a:latin typeface="Cambria Math" panose="02040503050406030204" pitchFamily="18" charset="0"/>
                          </a:rPr>
                          <m:t>𝑁𝑖𝑥𝑜𝑛</m:t>
                        </m:r>
                      </m:e>
                    </m:d>
                  </m:oMath>
                </a14:m>
                <a:r>
                  <a:rPr lang="en-US" altLang="ko-Kore-KR" sz="1600" b="0" dirty="0">
                    <a:solidFill>
                      <a:srgbClr val="007EB0"/>
                    </a:solidFill>
                  </a:rPr>
                  <a:t> 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sz="1600" b="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𝑅𝑒𝑝𝑢𝑏𝑙𝑖𝑐𝑎𝑛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:¬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𝑃𝑎𝑐𝑖𝑓𝑖𝑠𝑡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)/¬</m:t>
                    </m:r>
                    <m:r>
                      <a:rPr lang="en-US" altLang="ko-Kore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𝑃𝑎𝑐𝑖𝑓𝑖𝑠𝑡</m:t>
                    </m:r>
                    <m:r>
                      <a:rPr lang="en-US" altLang="ko-Kore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ore-K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sz="1600" b="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𝑄𝑢𝑎𝑘𝑒𝑟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𝑃𝑎𝑐𝑖𝑓𝑖𝑠𝑡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𝑃𝑎𝑐𝑖𝑓𝑖𝑠𝑡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4" name="Google Shape;254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0592" y="741950"/>
                <a:ext cx="8702916" cy="3865216"/>
              </a:xfrm>
              <a:prstGeom prst="rect">
                <a:avLst/>
              </a:prstGeom>
              <a:blipFill>
                <a:blip r:embed="rId3"/>
                <a:stretch>
                  <a:fillRect l="-1168" t="-980" b="-6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Google Shape;255;p31"/>
          <p:cNvSpPr txBox="1"/>
          <p:nvPr/>
        </p:nvSpPr>
        <p:spPr>
          <a:xfrm>
            <a:off x="9072748" y="281445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1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8.6 Reasoning with Default Information (3/4)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Google Shape;262;p3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8176" y="782014"/>
                <a:ext cx="8424936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dirty="0"/>
                  <a:t>Truth maintenance systems  </a:t>
                </a:r>
              </a:p>
              <a:p>
                <a:pPr marL="742950" lvl="1" indent="-285750" algn="l" rtl="0">
                  <a:lnSpc>
                    <a:spcPct val="125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Designed to handle </a:t>
                </a:r>
                <a:r>
                  <a:rPr lang="en-US" sz="1800" dirty="0">
                    <a:solidFill>
                      <a:srgbClr val="0000FF"/>
                    </a:solidFill>
                  </a:rPr>
                  <a:t>belief revision:</a:t>
                </a:r>
                <a:endParaRPr lang="en-US" dirty="0">
                  <a:solidFill>
                    <a:srgbClr val="0000FF"/>
                  </a:solidFill>
                </a:endParaRPr>
              </a:p>
              <a:p>
                <a:pPr marL="1200150" lvl="2" indent="-28575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Let’s say our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sz="1600" dirty="0"/>
                  <a:t> contains sentence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1200150" lvl="2" indent="-285750"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But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/>
                  <a:t> is found to be </a:t>
                </a:r>
                <a:r>
                  <a:rPr lang="en-US" sz="1600" dirty="0">
                    <a:solidFill>
                      <a:srgbClr val="0000FF"/>
                    </a:solidFill>
                  </a:rPr>
                  <a:t>incorrect/untrue</a:t>
                </a:r>
                <a:r>
                  <a:rPr lang="en-US" sz="1600" dirty="0"/>
                  <a:t>, so we want to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TELL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¬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2" indent="-28575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First, need RETRACT(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742950" lvl="1" indent="-285750" algn="l" rtl="0">
                  <a:lnSpc>
                    <a:spcPct val="125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rgbClr val="0000FF"/>
                    </a:solidFill>
                  </a:rPr>
                  <a:t>Justification-based </a:t>
                </a:r>
                <a:r>
                  <a:rPr lang="en-US" sz="1800" dirty="0"/>
                  <a:t>truth maintenance system (</a:t>
                </a:r>
                <a:r>
                  <a:rPr lang="en-US" sz="1800" b="1" dirty="0"/>
                  <a:t>JTMS</a:t>
                </a:r>
                <a:r>
                  <a:rPr lang="en-US" sz="1800" dirty="0"/>
                  <a:t>)</a:t>
                </a:r>
                <a:endParaRPr lang="en-US" dirty="0"/>
              </a:p>
              <a:p>
                <a:pPr marL="1200150" lvl="2" indent="-285750"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Each sentence in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sz="1600" dirty="0"/>
                  <a:t> is annotated with a </a:t>
                </a:r>
                <a:r>
                  <a:rPr lang="en-US" sz="1600" dirty="0">
                    <a:solidFill>
                      <a:srgbClr val="0000FF"/>
                    </a:solidFill>
                  </a:rPr>
                  <a:t>justification</a:t>
                </a:r>
                <a:endParaRPr lang="en-US" dirty="0">
                  <a:solidFill>
                    <a:srgbClr val="0000FF"/>
                  </a:solidFill>
                </a:endParaRPr>
              </a:p>
              <a:p>
                <a:pPr marL="1200150" lvl="2" indent="-28575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Justification consisting of the set of sentences from which it was inferred</a:t>
                </a:r>
                <a:endParaRPr lang="en-US" dirty="0"/>
              </a:p>
              <a:p>
                <a:pPr marL="1200150" lvl="2" indent="-28575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Justifications make retraction efficient</a:t>
                </a:r>
                <a:endParaRPr lang="en-US" dirty="0"/>
              </a:p>
              <a:p>
                <a:pPr marL="1200150" lvl="2" indent="-285750"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Sentences are </a:t>
                </a:r>
                <a14:m>
                  <m:oMath xmlns:m="http://schemas.openxmlformats.org/officeDocument/2006/math">
                    <m:r>
                      <a:rPr lang="en-US" altLang="ko-Kore-KR" sz="1600" b="0" i="1" dirty="0" smtClean="0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sz="1600" dirty="0"/>
                  <a:t> or </a:t>
                </a:r>
                <a14:m>
                  <m:oMath xmlns:m="http://schemas.openxmlformats.org/officeDocument/2006/math">
                    <m:r>
                      <a:rPr lang="en-US" altLang="ko-Kore-KR" sz="1600" b="0" i="1" dirty="0" smtClean="0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sz="1600" dirty="0"/>
                  <a:t>, based on truth value of supporting sentences</a:t>
                </a:r>
                <a:endParaRPr lang="en-US" dirty="0"/>
              </a:p>
              <a:p>
                <a:pPr marL="914400" lvl="2" indent="0" algn="l" rtl="0">
                  <a:lnSpc>
                    <a:spcPct val="125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None/>
                </a:pPr>
                <a:endParaRPr sz="1600" dirty="0"/>
              </a:p>
            </p:txBody>
          </p:sp>
        </mc:Choice>
        <mc:Fallback xmlns="">
          <p:sp>
            <p:nvSpPr>
              <p:cNvPr id="262" name="Google Shape;262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8176" y="782014"/>
                <a:ext cx="8424936" cy="4105275"/>
              </a:xfrm>
              <a:prstGeom prst="rect">
                <a:avLst/>
              </a:prstGeom>
              <a:blipFill>
                <a:blip r:embed="rId3"/>
                <a:stretch>
                  <a:fillRect l="-1054" t="-1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Google Shape;263;p32"/>
          <p:cNvSpPr txBox="1"/>
          <p:nvPr/>
        </p:nvSpPr>
        <p:spPr>
          <a:xfrm>
            <a:off x="9072748" y="281445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Ontological Engineering</a:t>
            </a:r>
            <a:endParaRPr dirty="0"/>
          </a:p>
        </p:txBody>
      </p:sp>
      <p:sp>
        <p:nvSpPr>
          <p:cNvPr id="55" name="Google Shape;55;p4"/>
          <p:cNvSpPr txBox="1"/>
          <p:nvPr/>
        </p:nvSpPr>
        <p:spPr>
          <a:xfrm>
            <a:off x="764411" y="4713716"/>
            <a:ext cx="65527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92;p9">
            <a:extLst>
              <a:ext uri="{FF2B5EF4-FFF2-40B4-BE49-F238E27FC236}">
                <a16:creationId xmlns:a16="http://schemas.microsoft.com/office/drawing/2014/main" id="{508775A5-728B-A644-8D53-0EB2AC253278}"/>
              </a:ext>
            </a:extLst>
          </p:cNvPr>
          <p:cNvSpPr txBox="1"/>
          <p:nvPr/>
        </p:nvSpPr>
        <p:spPr>
          <a:xfrm>
            <a:off x="6935057" y="2281565"/>
            <a:ext cx="20367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432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concepts</a:t>
            </a:r>
            <a:endParaRPr sz="1800" b="1" i="0" u="none" strike="noStrike" cap="none" dirty="0">
              <a:solidFill>
                <a:srgbClr val="0432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93;p9">
            <a:extLst>
              <a:ext uri="{FF2B5EF4-FFF2-40B4-BE49-F238E27FC236}">
                <a16:creationId xmlns:a16="http://schemas.microsoft.com/office/drawing/2014/main" id="{FDF06139-06E6-D040-AEE2-85E5251649F6}"/>
              </a:ext>
            </a:extLst>
          </p:cNvPr>
          <p:cNvSpPr txBox="1"/>
          <p:nvPr/>
        </p:nvSpPr>
        <p:spPr>
          <a:xfrm>
            <a:off x="6939778" y="4006057"/>
            <a:ext cx="20367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432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 concepts</a:t>
            </a:r>
            <a:endParaRPr sz="1800" b="1" i="0" u="none" strike="noStrike" cap="none" dirty="0">
              <a:solidFill>
                <a:srgbClr val="0432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94;p9">
            <a:extLst>
              <a:ext uri="{FF2B5EF4-FFF2-40B4-BE49-F238E27FC236}">
                <a16:creationId xmlns:a16="http://schemas.microsoft.com/office/drawing/2014/main" id="{DB6BED21-0755-A748-8A52-29E55F796594}"/>
              </a:ext>
            </a:extLst>
          </p:cNvPr>
          <p:cNvSpPr/>
          <p:nvPr/>
        </p:nvSpPr>
        <p:spPr>
          <a:xfrm>
            <a:off x="7762772" y="2965624"/>
            <a:ext cx="381275" cy="72566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C8518C-EEE2-5949-9C53-A38411BC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8" y="1936086"/>
            <a:ext cx="6627666" cy="3050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1D0D849-8FB4-5049-BB11-32D3BA61991C}"/>
                  </a:ext>
                </a:extLst>
              </p:cNvPr>
              <p:cNvSpPr/>
              <p:nvPr/>
            </p:nvSpPr>
            <p:spPr>
              <a:xfrm>
                <a:off x="3979433" y="1315747"/>
                <a:ext cx="47952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𝐵𝑢𝑡𝑡𝑒𝑟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𝑃𝑎𝑟𝑡𝑂𝑓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)⇒</m:t>
                    </m:r>
                    <m:r>
                      <a:rPr lang="en-US" altLang="ko-Kore-KR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𝐵𝑢𝑡𝑡𝑒𝑟</m:t>
                    </m:r>
                  </m:oMath>
                </a14:m>
                <a:r>
                  <a:rPr lang="en-US" altLang="ko-KR" dirty="0">
                    <a:solidFill>
                      <a:srgbClr val="0432FF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𝐵𝑢𝑡𝑡𝑒𝑟</m:t>
                    </m:r>
                    <m:r>
                      <a:rPr lang="en-US" altLang="ko-Kore-KR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𝑀𝑒𝑙𝑡𝑖𝑛𝑔𝑃𝑜𝑖𝑛𝑡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𝐶𝑒𝑛𝑡𝑖𝑔𝑟𝑎𝑑𝑒</m:t>
                    </m:r>
                    <m:r>
                      <a:rPr lang="en-US" altLang="ko-Kore-KR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(30))</m:t>
                    </m:r>
                  </m:oMath>
                </a14:m>
                <a:r>
                  <a:rPr lang="en-US" altLang="ko-KR" dirty="0">
                    <a:solidFill>
                      <a:srgbClr val="0432FF"/>
                    </a:solidFill>
                  </a:rPr>
                  <a:t> </a:t>
                </a:r>
                <a:endParaRPr lang="ko-KR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1D0D849-8FB4-5049-BB11-32D3BA619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33" y="1315747"/>
                <a:ext cx="4795292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7D4755-AA40-ED44-9417-D525E999964B}"/>
                  </a:ext>
                </a:extLst>
              </p:cNvPr>
              <p:cNvSpPr/>
              <p:nvPr/>
            </p:nvSpPr>
            <p:spPr>
              <a:xfrm>
                <a:off x="3503781" y="1790649"/>
                <a:ext cx="579413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2" indent="0">
                  <a:spcBef>
                    <a:spcPts val="280"/>
                  </a:spcBef>
                  <a:buSzPts val="1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𝑃𝑎𝑟𝑡𝑂𝑓</m:t>
                      </m:r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∧ </m:t>
                      </m:r>
                      <m:r>
                        <a:rPr lang="ko-KR" altLang="en-US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𝑃𝑎𝑟𝑡𝑂𝑓</m:t>
                      </m:r>
                      <m:d>
                        <m:dPr>
                          <m:ctrlPr>
                            <a:rPr lang="en-US" altLang="ko-KR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ko-KR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ko-KR" altLang="en-US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𝑃𝑎𝑟𝑡𝑂𝑓</m:t>
                      </m:r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ko-KR" altLang="en-US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𝑃𝑎𝑟𝑡𝑂𝑓</m:t>
                      </m:r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7D4755-AA40-ED44-9417-D525E999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81" y="1790649"/>
                <a:ext cx="5794133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047FA282-B9E2-D442-B72C-8EF5FC772DF6}"/>
              </a:ext>
            </a:extLst>
          </p:cNvPr>
          <p:cNvSpPr/>
          <p:nvPr/>
        </p:nvSpPr>
        <p:spPr>
          <a:xfrm>
            <a:off x="26380" y="683005"/>
            <a:ext cx="8330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spcBef>
                <a:spcPts val="360"/>
              </a:spcBef>
              <a:buClr>
                <a:srgbClr val="C00000"/>
              </a:buClr>
              <a:buSzPts val="1800"/>
            </a:pPr>
            <a:r>
              <a:rPr lang="en-US" altLang="ko-KR" sz="1800" dirty="0">
                <a:solidFill>
                  <a:srgbClr val="C00000"/>
                </a:solidFill>
              </a:rPr>
              <a:t>Representing abstract concepts</a:t>
            </a:r>
            <a:r>
              <a:rPr lang="en-US" altLang="ko-KR" sz="1800" dirty="0"/>
              <a:t> such as 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Events, Time, Physical Objects,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Beliefs</a:t>
            </a:r>
            <a:r>
              <a:rPr lang="en-US" altLang="ko-KR" sz="1800" dirty="0"/>
              <a:t> that occur in many different domains</a:t>
            </a:r>
            <a:endParaRPr lang="en-US" altLang="ko-K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8.6 Reasoning with Default Information (4/4)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Google Shape;270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6008" y="808390"/>
                <a:ext cx="8424936" cy="4105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r>
                  <a:rPr lang="en-US" dirty="0"/>
                  <a:t>Truth maintenance systems  </a:t>
                </a:r>
              </a:p>
              <a:p>
                <a:pPr marL="742950" lvl="1" indent="-285750" algn="l" rtl="0">
                  <a:lnSpc>
                    <a:spcPct val="125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b="1" dirty="0"/>
                  <a:t>Assumption-based</a:t>
                </a:r>
                <a:r>
                  <a:rPr lang="en-US" sz="1800" dirty="0"/>
                  <a:t> truth maintenance system (</a:t>
                </a:r>
                <a:r>
                  <a:rPr lang="en-US" sz="1800" b="1" dirty="0"/>
                  <a:t>ATMS</a:t>
                </a:r>
                <a:r>
                  <a:rPr lang="en-US" sz="1800" dirty="0"/>
                  <a:t>)</a:t>
                </a:r>
                <a:endParaRPr lang="en-US" dirty="0"/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Designed to make belief revision efficient</a:t>
                </a:r>
                <a:endParaRPr lang="en-US" dirty="0"/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Represents all states at the same time</a:t>
                </a:r>
                <a:endParaRPr lang="en-US" dirty="0"/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Maintains a set of supporting sentences, representing </a:t>
                </a:r>
                <a:r>
                  <a:rPr lang="en-US" sz="1600" dirty="0">
                    <a:solidFill>
                      <a:srgbClr val="0000FF"/>
                    </a:solidFill>
                  </a:rPr>
                  <a:t>all states</a:t>
                </a:r>
                <a:endParaRPr lang="en-US" dirty="0">
                  <a:solidFill>
                    <a:srgbClr val="0000FF"/>
                  </a:solidFill>
                </a:endParaRPr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Sentence holds when all assumptions in one of its assumptions sets hold</a:t>
                </a:r>
                <a:endParaRPr lang="en-US" dirty="0"/>
              </a:p>
              <a:p>
                <a:pPr marL="742950" lvl="1" indent="-285750" algn="l" rtl="0">
                  <a:lnSpc>
                    <a:spcPct val="125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Explanation </a:t>
                </a:r>
                <a:endParaRPr lang="en-US" dirty="0"/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TMS provides a mechanism for generating </a:t>
                </a:r>
                <a:r>
                  <a:rPr lang="en-US" sz="1600" dirty="0">
                    <a:solidFill>
                      <a:srgbClr val="C00000"/>
                    </a:solidFill>
                  </a:rPr>
                  <a:t>explanations</a:t>
                </a:r>
                <a:endParaRPr lang="en-US" dirty="0"/>
              </a:p>
              <a:p>
                <a:pPr marL="1200150" lvl="2" indent="-285750">
                  <a:lnSpc>
                    <a:spcPct val="1000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An explanation of a sentence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/>
                  <a:t> is a set of sentences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/>
                  <a:t> entails </a:t>
                </a:r>
                <a14:m>
                  <m:oMath xmlns:m="http://schemas.openxmlformats.org/officeDocument/2006/math">
                    <m:r>
                      <a:rPr lang="en-US" altLang="ko-Kore-KR" sz="16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1200150" lvl="2" indent="-285750">
                  <a:lnSpc>
                    <a:spcPct val="100000"/>
                  </a:lnSpc>
                  <a:spcBef>
                    <a:spcPts val="320"/>
                  </a:spcBef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b="1" dirty="0"/>
                  <a:t>Assumptions</a:t>
                </a:r>
                <a:r>
                  <a:rPr lang="en-US" sz="1600" dirty="0"/>
                  <a:t>: sentences that are not known to be true, but would suffice to prove </a:t>
                </a:r>
                <a14:m>
                  <m:oMath xmlns:m="http://schemas.openxmlformats.org/officeDocument/2006/math">
                    <m:r>
                      <a:rPr lang="en-US" altLang="ko-Kore-KR" sz="16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/>
                  <a:t> </a:t>
                </a:r>
                <a:br>
                  <a:rPr lang="en-US" sz="1600" dirty="0"/>
                </a:br>
                <a:r>
                  <a:rPr lang="en-US" sz="1600" dirty="0"/>
                  <a:t>if they were true</a:t>
                </a:r>
                <a:endParaRPr lang="en-US" dirty="0"/>
              </a:p>
              <a:p>
                <a:pPr marL="1200150" lvl="2" indent="-28575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Explanation might include assumptions</a:t>
                </a:r>
                <a:endParaRPr lang="en-US" sz="1600" i="1" dirty="0"/>
              </a:p>
              <a:p>
                <a:pPr marL="457200" lvl="1" indent="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0" name="Google Shape;270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6008" y="808390"/>
                <a:ext cx="8424936" cy="4105275"/>
              </a:xfrm>
              <a:prstGeom prst="rect">
                <a:avLst/>
              </a:prstGeom>
              <a:blipFill>
                <a:blip r:embed="rId3"/>
                <a:stretch>
                  <a:fillRect l="-1053" t="-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Google Shape;271;p33"/>
          <p:cNvSpPr txBox="1"/>
          <p:nvPr/>
        </p:nvSpPr>
        <p:spPr>
          <a:xfrm>
            <a:off x="9072748" y="281445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3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1"/>
          </p:nvPr>
        </p:nvSpPr>
        <p:spPr>
          <a:xfrm>
            <a:off x="371504" y="898212"/>
            <a:ext cx="8280920" cy="345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 dirty="0"/>
              <a:t>A </a:t>
            </a:r>
            <a:r>
              <a:rPr lang="en-US" sz="1600" b="0" dirty="0">
                <a:solidFill>
                  <a:srgbClr val="0000FF"/>
                </a:solidFill>
              </a:rPr>
              <a:t>general-purpose ontology </a:t>
            </a:r>
            <a:r>
              <a:rPr lang="en-US" sz="1600" b="0" dirty="0"/>
              <a:t>needs to cover a wide variety of knowledge and should be capable, in principle, of handling any domain.  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 dirty="0"/>
              <a:t>We presented an </a:t>
            </a:r>
            <a:r>
              <a:rPr lang="en-US" sz="1600" b="0" dirty="0">
                <a:solidFill>
                  <a:srgbClr val="0000FF"/>
                </a:solidFill>
              </a:rPr>
              <a:t>upper ontology </a:t>
            </a:r>
            <a:r>
              <a:rPr lang="en-US" sz="1600" b="0" dirty="0"/>
              <a:t>based on categories and the event calculus.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 dirty="0"/>
              <a:t>Actions, events, and time can be represented with the </a:t>
            </a:r>
            <a:r>
              <a:rPr lang="en-US" sz="1600" b="0" dirty="0">
                <a:solidFill>
                  <a:srgbClr val="0000FF"/>
                </a:solidFill>
              </a:rPr>
              <a:t>event calculus</a:t>
            </a:r>
            <a:r>
              <a:rPr lang="en-US" sz="1600" b="0" dirty="0"/>
              <a:t>. 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 dirty="0"/>
              <a:t>Special-purpose representation systems, such as </a:t>
            </a:r>
            <a:r>
              <a:rPr lang="en-US" sz="1600" b="0" dirty="0">
                <a:solidFill>
                  <a:srgbClr val="0000FF"/>
                </a:solidFill>
              </a:rPr>
              <a:t>semantic networks </a:t>
            </a:r>
            <a:r>
              <a:rPr lang="en-US" sz="1600" b="0" dirty="0"/>
              <a:t>and </a:t>
            </a:r>
            <a:r>
              <a:rPr lang="en-US" sz="1600" b="0" dirty="0">
                <a:solidFill>
                  <a:srgbClr val="0000FF"/>
                </a:solidFill>
              </a:rPr>
              <a:t>description logics</a:t>
            </a:r>
            <a:r>
              <a:rPr lang="en-US" sz="1600" b="0" dirty="0"/>
              <a:t>, have been devised to help in organizing a hierarchy of categories.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 dirty="0">
                <a:solidFill>
                  <a:srgbClr val="0000FF"/>
                </a:solidFill>
              </a:rPr>
              <a:t>Inheritance</a:t>
            </a:r>
            <a:r>
              <a:rPr lang="en-US" sz="1600" b="0" dirty="0"/>
              <a:t> is an important form of inference, allowing the properties of objects to be deduced from their membership in categories. 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 dirty="0"/>
              <a:t>The </a:t>
            </a:r>
            <a:r>
              <a:rPr lang="en-US" sz="1600" b="0" dirty="0">
                <a:solidFill>
                  <a:srgbClr val="0000FF"/>
                </a:solidFill>
              </a:rPr>
              <a:t>closed-world assumption</a:t>
            </a:r>
            <a:r>
              <a:rPr lang="en-US" sz="1600" b="0" dirty="0"/>
              <a:t>, as implemented in logic programs, provides a simple way to avoid having to specify lots of negative information.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 dirty="0">
                <a:solidFill>
                  <a:srgbClr val="0000FF"/>
                </a:solidFill>
              </a:rPr>
              <a:t>Nonmonotonic logics</a:t>
            </a:r>
            <a:r>
              <a:rPr lang="en-US" sz="1600" b="0" dirty="0"/>
              <a:t>, such as </a:t>
            </a:r>
            <a:r>
              <a:rPr lang="en-US" sz="1600" b="0" dirty="0">
                <a:solidFill>
                  <a:srgbClr val="0000FF"/>
                </a:solidFill>
              </a:rPr>
              <a:t>circumscription</a:t>
            </a:r>
            <a:r>
              <a:rPr lang="en-US" sz="1600" b="0" dirty="0"/>
              <a:t> and </a:t>
            </a:r>
            <a:r>
              <a:rPr lang="en-US" sz="1600" b="0" dirty="0">
                <a:solidFill>
                  <a:srgbClr val="0000FF"/>
                </a:solidFill>
              </a:rPr>
              <a:t>default logic</a:t>
            </a:r>
            <a:r>
              <a:rPr lang="en-US" sz="1600" b="0" dirty="0"/>
              <a:t>, are intended to capture default reasoning in general.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 b="0" dirty="0">
                <a:solidFill>
                  <a:srgbClr val="0000FF"/>
                </a:solidFill>
              </a:rPr>
              <a:t>Truth maintenance systems </a:t>
            </a:r>
            <a:r>
              <a:rPr lang="en-US" sz="1600" b="0" dirty="0"/>
              <a:t>handle knowledge updates and revisions efficiently.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/>
              <a:t>Semantic Networks</a:t>
            </a:r>
            <a:endParaRPr dirty="0"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35496" y="992646"/>
            <a:ext cx="5075426" cy="354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Semantic Networks</a:t>
            </a:r>
            <a:endParaRPr dirty="0"/>
          </a:p>
          <a:p>
            <a:pPr marL="742950" lvl="1" indent="-2857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Graphical notation with underlying </a:t>
            </a:r>
            <a:r>
              <a:rPr lang="en-US" sz="1800" dirty="0">
                <a:solidFill>
                  <a:srgbClr val="0000FF"/>
                </a:solidFill>
              </a:rPr>
              <a:t>logical representation</a:t>
            </a:r>
            <a:endParaRPr dirty="0">
              <a:solidFill>
                <a:srgbClr val="0000FF"/>
              </a:solidFill>
            </a:endParaRPr>
          </a:p>
          <a:p>
            <a:pPr marL="742950" lvl="1" indent="-2857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A form of logic, but not FOL</a:t>
            </a:r>
            <a:endParaRPr dirty="0"/>
          </a:p>
          <a:p>
            <a:pPr marL="742950" lvl="1" indent="-2857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Capable of representing </a:t>
            </a:r>
            <a:r>
              <a:rPr lang="en-US" sz="1800" dirty="0">
                <a:solidFill>
                  <a:srgbClr val="0000FF"/>
                </a:solidFill>
              </a:rPr>
              <a:t>objects, categories</a:t>
            </a:r>
            <a:r>
              <a:rPr lang="en-US" sz="1800" dirty="0"/>
              <a:t>, and </a:t>
            </a:r>
            <a:r>
              <a:rPr lang="en-US" sz="1800" dirty="0">
                <a:solidFill>
                  <a:srgbClr val="0000FF"/>
                </a:solidFill>
              </a:rPr>
              <a:t>relations</a:t>
            </a:r>
            <a:r>
              <a:rPr lang="en-US" sz="1800" dirty="0"/>
              <a:t> among objects, etc.</a:t>
            </a:r>
            <a:endParaRPr dirty="0"/>
          </a:p>
          <a:p>
            <a:pPr marL="742950" lvl="1" indent="-285750" algn="l" rtl="0">
              <a:lnSpc>
                <a:spcPct val="12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Convenient representation of </a:t>
            </a:r>
            <a:r>
              <a:rPr lang="en-US" sz="1800" dirty="0">
                <a:solidFill>
                  <a:srgbClr val="0000FF"/>
                </a:solidFill>
              </a:rPr>
              <a:t>inheritance</a:t>
            </a:r>
            <a:r>
              <a:rPr lang="en-US" sz="1800" dirty="0"/>
              <a:t>, multiple inheritance (sometimes)</a:t>
            </a:r>
            <a:endParaRPr dirty="0"/>
          </a:p>
          <a:p>
            <a:pPr marL="457200" lvl="1" indent="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742950" lvl="1" indent="-1587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194" name="Google Shape;194;p24"/>
          <p:cNvSpPr txBox="1"/>
          <p:nvPr/>
        </p:nvSpPr>
        <p:spPr>
          <a:xfrm>
            <a:off x="9075948" y="3327065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5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 descr="https://media3.picsearch.com/is?Ld7oI_UmM8pBYoSv9CMnkDLS-V02pGWDh_aSvqozmkQ&amp;height=226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220072" y="4285491"/>
            <a:ext cx="38884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출처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Stuart J. Russell and Peter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Norvig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(2021). Artificial Intelligence: A Modern Approach (4rd Edition). Pearson 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6836" y="1271718"/>
            <a:ext cx="4089112" cy="2879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46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735FE0-C6D0-FE49-B7EE-A75C81F6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F73A5587-FE97-4417-BE1F-4F567176727C}" type="slidenum">
              <a:rPr kumimoji="1" lang="ko-KR" altLang="en-US" kern="1200">
                <a:solidFill>
                  <a:prstClr val="black"/>
                </a:solidFill>
                <a:latin typeface="맑은 고딕"/>
                <a:ea typeface="맑은 고딕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5</a:t>
            </a:fld>
            <a:endParaRPr kumimoji="1" lang="ko-KR" altLang="en-US" kern="1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158BFB-789C-45FB-BBCB-91BD017F63EF}"/>
              </a:ext>
            </a:extLst>
          </p:cNvPr>
          <p:cNvSpPr/>
          <p:nvPr/>
        </p:nvSpPr>
        <p:spPr>
          <a:xfrm>
            <a:off x="373348" y="962524"/>
            <a:ext cx="2637746" cy="3849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35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EAT-AT-RESTAURANT Script</a:t>
            </a:r>
            <a:endParaRPr kumimoji="1" lang="ko-KR" altLang="en-US" sz="1350" kern="1200" dirty="0">
              <a:solidFill>
                <a:prstClr val="black"/>
              </a:solidFill>
              <a:latin typeface="맑은 고딕"/>
              <a:ea typeface="맑은 고딕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A9DFE-AE3F-40D9-A39D-88968E5EDA4D}"/>
              </a:ext>
            </a:extLst>
          </p:cNvPr>
          <p:cNvSpPr/>
          <p:nvPr/>
        </p:nvSpPr>
        <p:spPr>
          <a:xfrm>
            <a:off x="355759" y="1386705"/>
            <a:ext cx="5498453" cy="114127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Props:                     (Restaurant, Money, Food, Menu, Tables, Chairs)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Roles:                     (Hungry-Persons, Wait-Persons, Chef-Persons)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Point-of-View:           Hungry-Persons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Time-of-Occurrence:   (Times-of-Operation of Restaurant)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200" kern="1200" dirty="0">
                <a:solidFill>
                  <a:prstClr val="black"/>
                </a:solidFill>
                <a:latin typeface="맑은 고딕"/>
                <a:ea typeface="맑은 고딕" panose="020B0503020000020004" pitchFamily="34" charset="-127"/>
              </a:rPr>
              <a:t>Place-of-Occurrence:  (Location of Restaurant)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4F34AD-C8A4-4460-933E-0FE0C5BB3A2A}"/>
              </a:ext>
            </a:extLst>
          </p:cNvPr>
          <p:cNvGrpSpPr/>
          <p:nvPr/>
        </p:nvGrpSpPr>
        <p:grpSpPr>
          <a:xfrm>
            <a:off x="335760" y="2562768"/>
            <a:ext cx="6353893" cy="2269056"/>
            <a:chOff x="592191" y="3608196"/>
            <a:chExt cx="6228687" cy="237626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753616-BC45-42F9-8E59-F13173EB29FD}"/>
                </a:ext>
              </a:extLst>
            </p:cNvPr>
            <p:cNvSpPr/>
            <p:nvPr/>
          </p:nvSpPr>
          <p:spPr>
            <a:xfrm>
              <a:off x="592191" y="3608196"/>
              <a:ext cx="6228687" cy="23762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Event-Sequence: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first:         Enter-Restaurant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if (Wait-To-Be-Seated-Sign or Reservations)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                  then Get-</a:t>
              </a:r>
              <a:r>
                <a:rPr kumimoji="1" lang="en-US" altLang="ko-KR" sz="1200" kern="1200" dirty="0" err="1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Maitre</a:t>
              </a: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-d's-Attention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Please-Be-Seated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Order-Food-Script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Eat-Food-Script unless (Long-Wait) when Exit-Restaurant-Angry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if (Food-Quality was better than Palatable)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                  then Compliments-To-The-Chef 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then:        Pay-For-It-Script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ko-KR" sz="1200" kern="1200" dirty="0">
                  <a:solidFill>
                    <a:prstClr val="black"/>
                  </a:solidFill>
                  <a:latin typeface="맑은 고딕"/>
                  <a:ea typeface="맑은 고딕" panose="020B0503020000020004" pitchFamily="34" charset="-127"/>
                </a:rPr>
                <a:t>      finally:      Leave-Restaurant Script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6AC3187-E684-4162-9024-50AE3C9B9DB5}"/>
                </a:ext>
              </a:extLst>
            </p:cNvPr>
            <p:cNvGrpSpPr/>
            <p:nvPr/>
          </p:nvGrpSpPr>
          <p:grpSpPr>
            <a:xfrm>
              <a:off x="810168" y="4052832"/>
              <a:ext cx="150840" cy="1728192"/>
              <a:chOff x="1403648" y="4042952"/>
              <a:chExt cx="150840" cy="1728192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72D59E4-B5DB-49C6-888B-78B2AA0EDA19}"/>
                  </a:ext>
                </a:extLst>
              </p:cNvPr>
              <p:cNvCxnSpPr/>
              <p:nvPr/>
            </p:nvCxnSpPr>
            <p:spPr>
              <a:xfrm>
                <a:off x="1403648" y="4042952"/>
                <a:ext cx="0" cy="172819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D181B99-2916-42B4-90A3-39B7E2F42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4108136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1792481-B06E-4762-BFC2-42EE3023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4293096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5FB7CA4-C572-419D-A8A7-3E3BCEC10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4657898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EC439A7-89E2-4551-B1A6-7667CEB2E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4850112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68E3127-231C-42AE-AAE9-D33102616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5025081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B0BED22-E7AD-4E37-9913-FCDE6F4CE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5214914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4AB910D-CF8A-423E-9F76-7BD369C17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5572572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6818D5-14A4-4547-B907-376E140C4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5761620"/>
                <a:ext cx="1508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538" name="Picture 2" descr="What Does A Restaurant Server Do? 10 Responsibilities">
            <a:extLst>
              <a:ext uri="{FF2B5EF4-FFF2-40B4-BE49-F238E27FC236}">
                <a16:creationId xmlns:a16="http://schemas.microsoft.com/office/drawing/2014/main" id="{A0105A8C-85C3-4708-B64F-744E40804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60" y="1281814"/>
            <a:ext cx="1845571" cy="12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4A7F0B-200A-440E-A157-6A79ABDCE628}"/>
              </a:ext>
            </a:extLst>
          </p:cNvPr>
          <p:cNvSpPr txBox="1"/>
          <p:nvPr/>
        </p:nvSpPr>
        <p:spPr>
          <a:xfrm>
            <a:off x="6812741" y="2542841"/>
            <a:ext cx="14925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350" kern="1200" dirty="0">
                <a:solidFill>
                  <a:prstClr val="black"/>
                </a:solidFill>
                <a:latin typeface="Times New Roman" charset="0"/>
                <a:ea typeface="굴림" charset="0"/>
              </a:rPr>
              <a:t>Order-Food-Script</a:t>
            </a:r>
            <a:endParaRPr kumimoji="1" lang="ko-KR" altLang="en-US" sz="1350" kern="1200" dirty="0">
              <a:solidFill>
                <a:prstClr val="black"/>
              </a:solidFill>
              <a:latin typeface="Times New Roman" charset="0"/>
              <a:ea typeface="굴림" charset="0"/>
            </a:endParaRPr>
          </a:p>
        </p:txBody>
      </p:sp>
      <p:pic>
        <p:nvPicPr>
          <p:cNvPr id="65540" name="Picture 4" descr="CASHING PLASTIC">
            <a:extLst>
              <a:ext uri="{FF2B5EF4-FFF2-40B4-BE49-F238E27FC236}">
                <a16:creationId xmlns:a16="http://schemas.microsoft.com/office/drawing/2014/main" id="{6FA011F8-8665-48DD-823D-984AB546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55" y="3147320"/>
            <a:ext cx="1845571" cy="12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E65EA1-7E47-48DF-AE76-571AEEAFFB70}"/>
              </a:ext>
            </a:extLst>
          </p:cNvPr>
          <p:cNvSpPr txBox="1"/>
          <p:nvPr/>
        </p:nvSpPr>
        <p:spPr>
          <a:xfrm>
            <a:off x="6786365" y="4357442"/>
            <a:ext cx="14925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en-US" altLang="ko-KR" sz="1350" kern="1200" dirty="0">
                <a:solidFill>
                  <a:prstClr val="black"/>
                </a:solidFill>
                <a:latin typeface="Times New Roman" charset="0"/>
                <a:ea typeface="굴림" charset="0"/>
              </a:rPr>
              <a:t>Pay-For-It-Script</a:t>
            </a:r>
            <a:endParaRPr kumimoji="1" lang="ko-KR" altLang="en-US" sz="1350" kern="1200" dirty="0">
              <a:solidFill>
                <a:prstClr val="black"/>
              </a:solidFill>
              <a:latin typeface="Times New Roman" charset="0"/>
              <a:ea typeface="굴림" charset="0"/>
            </a:endParaRPr>
          </a:p>
        </p:txBody>
      </p:sp>
      <p:sp>
        <p:nvSpPr>
          <p:cNvPr id="27" name="Google Shape;192;p24">
            <a:extLst>
              <a:ext uri="{FF2B5EF4-FFF2-40B4-BE49-F238E27FC236}">
                <a16:creationId xmlns:a16="http://schemas.microsoft.com/office/drawing/2014/main" id="{A999DBFB-E9ED-A84A-9CA8-5BDDD8F116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807" y="53422"/>
            <a:ext cx="8857857" cy="6047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dirty="0">
                <a:solidFill>
                  <a:schemeClr val="bg1"/>
                </a:solidFill>
              </a:rPr>
              <a:t>Script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26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Outline (Lecture 8)</a:t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971600" y="699542"/>
            <a:ext cx="7657312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8.1 Ontological Engineering ..................................... 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8.2 Categories and Objects .......................................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8.3 Events .................................................................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8.4 Mental Objects and Modal Logic .......................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8.5 Reasoning Systems for Categories .....................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8.6 Reasoning with Default Information ..................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...................................................................		</a:t>
            </a:r>
            <a:endParaRPr sz="24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7309893" y="699542"/>
            <a:ext cx="576064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35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40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 descr="Seoul_national_university_emb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757" y="65175"/>
            <a:ext cx="766762" cy="76676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4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539552" y="2067694"/>
            <a:ext cx="568200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8.1 Ontological Engineering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335760" y="63702"/>
            <a:ext cx="8064896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/>
              <a:t>8.1 Ontological Engineering (1/3)</a:t>
            </a:r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117474" y="771517"/>
            <a:ext cx="8891772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Knowledge Representation (KR)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How to represent diverse facts about the real world in a form that can be used to reason and solve problems</a:t>
            </a:r>
            <a:endParaRPr dirty="0"/>
          </a:p>
          <a:p>
            <a:pPr marL="1200150" lvl="2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FF"/>
                </a:solidFill>
              </a:rPr>
              <a:t>First-order logic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Bayesian networks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Markov models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deep neural networks</a:t>
            </a:r>
            <a:r>
              <a:rPr lang="en-US" dirty="0"/>
              <a:t>, etc.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No matter what representation you use - the facts about the world need to be handled</a:t>
            </a:r>
            <a:endParaRPr dirty="0"/>
          </a:p>
          <a:p>
            <a:pPr marL="13716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800" dirty="0"/>
          </a:p>
          <a:p>
            <a:pPr marL="0" lvl="0" indent="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/>
              <a:t>Ontological Engineering</a:t>
            </a:r>
            <a:endParaRPr sz="2000" dirty="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C00000"/>
                </a:solidFill>
              </a:rPr>
              <a:t>Representing abstract concepts</a:t>
            </a:r>
            <a:r>
              <a:rPr lang="en-US" sz="1800" dirty="0"/>
              <a:t> such as Events, Time, Physical Objects, and Beliefs that occur in many different domains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/>
              <a:t>Leave </a:t>
            </a:r>
            <a:r>
              <a:rPr lang="en-US" sz="1800" dirty="0">
                <a:solidFill>
                  <a:srgbClr val="0000FF"/>
                </a:solidFill>
              </a:rPr>
              <a:t>placeholders</a:t>
            </a:r>
            <a:r>
              <a:rPr lang="en-US" sz="1800" dirty="0"/>
              <a:t> where </a:t>
            </a:r>
            <a:r>
              <a:rPr lang="en-US" sz="1800" dirty="0">
                <a:solidFill>
                  <a:srgbClr val="0000FF"/>
                </a:solidFill>
              </a:rPr>
              <a:t>new knowledge</a:t>
            </a:r>
            <a:r>
              <a:rPr lang="en-US" sz="1800" dirty="0"/>
              <a:t> for any domain can fit in</a:t>
            </a:r>
            <a:endParaRPr dirty="0"/>
          </a:p>
          <a:p>
            <a:pPr marL="1200150" lvl="2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dirty="0"/>
              <a:t>e.g. define what it means to be a physical object, and the details of different types of objects—robots, televisions, books, or whatever—can be filled in later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흐름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GF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6295</TotalTime>
  <Words>3057</Words>
  <Application>Microsoft Macintosh PowerPoint</Application>
  <PresentationFormat>화면 슬라이드 쇼(16:9)</PresentationFormat>
  <Paragraphs>415</Paragraphs>
  <Slides>41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Noto Sans Symbols</vt:lpstr>
      <vt:lpstr>맑은 고딕</vt:lpstr>
      <vt:lpstr>맑은 고딕</vt:lpstr>
      <vt:lpstr>Arial</vt:lpstr>
      <vt:lpstr>Cambria Math</vt:lpstr>
      <vt:lpstr>Times New Roman</vt:lpstr>
      <vt:lpstr>Wingdings</vt:lpstr>
      <vt:lpstr>Office 테마</vt:lpstr>
      <vt:lpstr>9_GF서식</vt:lpstr>
      <vt:lpstr>PowerPoint 프레젠테이션</vt:lpstr>
      <vt:lpstr>PowerPoint 프레젠테이션</vt:lpstr>
      <vt:lpstr>Introduction</vt:lpstr>
      <vt:lpstr>Ontological Engineering</vt:lpstr>
      <vt:lpstr>Semantic Networks</vt:lpstr>
      <vt:lpstr>Script</vt:lpstr>
      <vt:lpstr>Outline (Lecture 8)</vt:lpstr>
      <vt:lpstr>PowerPoint 프레젠테이션</vt:lpstr>
      <vt:lpstr>8.1 Ontological Engineering (1/3)</vt:lpstr>
      <vt:lpstr>8.1 Ontological Engineering (2/3)</vt:lpstr>
      <vt:lpstr>8.1 Ontological Engineering (3/3)</vt:lpstr>
      <vt:lpstr>PowerPoint 프레젠테이션</vt:lpstr>
      <vt:lpstr>8.2 Categories and Objects (1/5) </vt:lpstr>
      <vt:lpstr>8.2 Categories and Objects (2/5) </vt:lpstr>
      <vt:lpstr>8.2 Categories and Objects (3/5) </vt:lpstr>
      <vt:lpstr>8.2 Categories and Objects (4/5) </vt:lpstr>
      <vt:lpstr>8.2 Categories and Objects (5/5) </vt:lpstr>
      <vt:lpstr>PowerPoint 프레젠테이션</vt:lpstr>
      <vt:lpstr>8.3 Events (1/3)</vt:lpstr>
      <vt:lpstr>8.3 Events (2/3)</vt:lpstr>
      <vt:lpstr>8.3 Events (3/3)</vt:lpstr>
      <vt:lpstr>Script</vt:lpstr>
      <vt:lpstr>PowerPoint 프레젠테이션</vt:lpstr>
      <vt:lpstr>8.4 Mental Objects and Modal Logic (1/3)</vt:lpstr>
      <vt:lpstr>8.4 Mental Objects and Modal Logic (2/3)</vt:lpstr>
      <vt:lpstr>8.4 Mental Objects and Modal Logic (3/3)</vt:lpstr>
      <vt:lpstr>PowerPoint 프레젠테이션</vt:lpstr>
      <vt:lpstr>8.5 Reasoning Systems for Categories (1/6)</vt:lpstr>
      <vt:lpstr>8.5 Reasoning Systems for Categories (2/6)</vt:lpstr>
      <vt:lpstr>8.5 Reasoning Systems for Categories (3/6)</vt:lpstr>
      <vt:lpstr>Semantic Networks</vt:lpstr>
      <vt:lpstr>Frames &amp; FOL</vt:lpstr>
      <vt:lpstr>8.5 Reasoning Systems for Categories (4/6)</vt:lpstr>
      <vt:lpstr>8.5 Reasoning Systems for Categories (5/6)</vt:lpstr>
      <vt:lpstr>8.5 Reasoning Systems for Categories (6/6)</vt:lpstr>
      <vt:lpstr>PowerPoint 프레젠테이션</vt:lpstr>
      <vt:lpstr>8.6 Reasoning with Default Information (1/4)</vt:lpstr>
      <vt:lpstr>8.6 Reasoning with Default Information (2/4)</vt:lpstr>
      <vt:lpstr>8.6 Reasoning with Default Information (3/4)</vt:lpstr>
      <vt:lpstr>8.6 Reasoning with Default Information (4/4)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EURI</dc:creator>
  <cp:lastModifiedBy>Microsoft Office User</cp:lastModifiedBy>
  <cp:revision>176</cp:revision>
  <cp:lastPrinted>2022-03-30T11:12:05Z</cp:lastPrinted>
  <dcterms:created xsi:type="dcterms:W3CDTF">2012-06-20T06:21:11Z</dcterms:created>
  <dcterms:modified xsi:type="dcterms:W3CDTF">2022-06-06T07:19:38Z</dcterms:modified>
</cp:coreProperties>
</file>